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sldIdLst>
    <p:sldId id="769" r:id="rId3"/>
    <p:sldId id="7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4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0"/>
    <p:restoredTop sz="94637"/>
  </p:normalViewPr>
  <p:slideViewPr>
    <p:cSldViewPr snapToGrid="0" snapToObjects="1">
      <p:cViewPr varScale="1">
        <p:scale>
          <a:sx n="116" d="100"/>
          <a:sy n="116" d="100"/>
        </p:scale>
        <p:origin x="-3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F23ED8F-99B8-D342-BA80-2F1D6176BCD4}"/>
              </a:ext>
            </a:extLst>
          </p:cNvPr>
          <p:cNvSpPr/>
          <p:nvPr/>
        </p:nvSpPr>
        <p:spPr>
          <a:xfrm>
            <a:off x="1771651" y="1295401"/>
            <a:ext cx="8648700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None/>
              <a:defRPr/>
            </a:pPr>
            <a:endParaRPr lang="it-IT" sz="3200">
              <a:solidFill>
                <a:srgbClr val="595959"/>
              </a:solidFill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75847E0-A0E4-0244-B2FF-C60BA52E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FCA3F06-B7C7-1642-A845-EB87F8D3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A8650EA-E7A8-5849-A0AF-0792AB82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90FD-6BED-B842-A015-36ABD0EDE2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9740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CC67E95-5006-7440-82BE-A11B2DE1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E49F857-A2D4-D74A-9147-633EE868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3EFA9B1-1BC6-174A-AD97-2F8FCCBB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24F0-C29B-6146-9D70-3CA96B5B3D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0352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62403-1EE0-1749-82E6-B6E1B466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5C6DD-0649-A349-B81F-10B1AF6E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EC639-8DB3-7A4B-B85F-B55A4A0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9CE9-D043-D94E-89BA-C0495CEC20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1796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CED169-727C-A74A-9CD6-AD5C92F4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0E5020-B836-B441-9FD6-2C6B3637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7E866C-7790-774C-9EE2-1B2F2C13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76AA-05F5-3540-8C48-8DC15D0001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2167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54B297-1A53-A244-A917-D6C099B489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8ED6-3226-AB4D-BC48-3E1B068A7CC0}" type="datetime1">
              <a:rPr lang="it-IT" altLang="it-IT"/>
              <a:pPr>
                <a:defRPr/>
              </a:pPr>
              <a:t>31/05/2021</a:t>
            </a:fld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5E037-9D35-CD4E-B9E2-B8C32D33E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5C3CD9-F7E6-CE4F-88E4-9D925D53DA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7409-9EC7-CB45-8D9D-A2C4B27156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033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66104" indent="-366104">
              <a:lnSpc>
                <a:spcPct val="120000"/>
              </a:lnSpc>
              <a:spcBef>
                <a:spcPts val="3234"/>
              </a:spcBef>
              <a:defRPr sz="3234"/>
            </a:lvl1pPr>
            <a:lvl2pPr marL="732208" indent="-366104">
              <a:lnSpc>
                <a:spcPct val="120000"/>
              </a:lnSpc>
              <a:spcBef>
                <a:spcPts val="3234"/>
              </a:spcBef>
              <a:defRPr sz="3234"/>
            </a:lvl2pPr>
            <a:lvl3pPr marL="1098313" indent="-366104">
              <a:lnSpc>
                <a:spcPct val="120000"/>
              </a:lnSpc>
              <a:spcBef>
                <a:spcPts val="3234"/>
              </a:spcBef>
              <a:defRPr sz="3234"/>
            </a:lvl3pPr>
            <a:lvl4pPr marL="1464417" indent="-366104">
              <a:lnSpc>
                <a:spcPct val="120000"/>
              </a:lnSpc>
              <a:spcBef>
                <a:spcPts val="3234"/>
              </a:spcBef>
              <a:defRPr sz="3234"/>
            </a:lvl4pPr>
            <a:lvl5pPr marL="1830521" indent="-366104">
              <a:lnSpc>
                <a:spcPct val="120000"/>
              </a:lnSpc>
              <a:spcBef>
                <a:spcPts val="3234"/>
              </a:spcBef>
              <a:defRPr sz="3234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>
            <a:extLst>
              <a:ext uri="{FF2B5EF4-FFF2-40B4-BE49-F238E27FC236}">
                <a16:creationId xmlns:a16="http://schemas.microsoft.com/office/drawing/2014/main" xmlns="" id="{1965F0EB-769E-C54D-9720-2059C0C1DC9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D8D4-4FFB-504F-90F3-757637F342CC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41897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16B4180-A46D-1146-83F9-C734AF8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B13F6D9-05AD-3C42-97AE-38A18006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63D4870-F5C4-8740-A657-063D90FC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EAF0-79D5-7C4C-857C-4DD3D8B3C0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5745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477" y="373379"/>
            <a:ext cx="11175999" cy="266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4477" y="625898"/>
            <a:ext cx="11175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xmlns="" id="{43B13530-7C10-2D47-8607-612E2A6763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85F6400-74EC-7747-8A90-F05665DEF3F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xmlns="" id="{D24394CF-0098-4249-831F-5C3C45F5C1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11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>
            <a:extLst>
              <a:ext uri="{FF2B5EF4-FFF2-40B4-BE49-F238E27FC236}">
                <a16:creationId xmlns:a16="http://schemas.microsoft.com/office/drawing/2014/main" xmlns="" id="{7FC6C604-3EFB-3144-9D63-55E84D92CB8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C8A9799-DE59-5C43-AECB-03B90ECFD1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777073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1537" y="276859"/>
            <a:ext cx="117339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419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712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9DC7C-E80F-D34E-99D9-84633CF8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C05AA-0112-0A43-94EE-80E46134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F6DCC-D350-334A-8C5C-1A360AB3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23E6-C44F-ED48-8556-7D22C9B753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66167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631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916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2171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687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601D59D-ACB4-5848-90C0-236FB07DA5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E841CB5-B8BA-AD4B-82DE-D1B8E69888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55C5AB-03CF-F44D-8A6A-E62D7AD131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BB81-5637-0B44-B9FB-2042F42495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7376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C1CE08-AE18-CA40-B000-94F0C354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5FE5D-C566-504C-B087-EE8EFBE9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FE5FE5-82C8-8F4F-9E91-7763D450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0949-ABE6-9B4E-8B5E-BA9E87951F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111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F74838B-DA64-A345-886F-BB485C6A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F7436BF-3A72-594B-90AF-4987DE06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8B8749D-1EDD-E443-9259-FA8197C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A8C3-B6E5-6C49-8D8E-2190C49146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426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65F52C4-0921-964C-A82E-7CA1A8B4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BFBADB0-813A-C849-A2C3-83B22659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FA38769-B4A8-DD4A-A379-3E304EA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09D1-580B-A648-9102-99EA72C62F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385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439CE10-5536-AF42-B111-249709DB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C162667-4F28-7C46-84E4-ED531C8F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3D5DFF8-3F41-CE4D-9485-8B154061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18F9-5861-E44F-A69E-EFA3404470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7235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4010C18-C3AD-0149-AD41-9E732AE1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2AFDA44-3696-4F4F-9876-A1C965E6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C58326C-42AC-7845-BCEF-E7E3FCB0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29A8-64EF-914F-9A71-8754D05849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880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1C20EB5-5117-A043-892D-5BA8BDB7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1575AB-B9A6-CE4D-B027-1E566759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0ED2571-C2C3-A848-9755-DF2B64D6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B472-5FB3-3A45-8E4F-25F7379A84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9722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>
            <a:extLst>
              <a:ext uri="{FF2B5EF4-FFF2-40B4-BE49-F238E27FC236}">
                <a16:creationId xmlns:a16="http://schemas.microsoft.com/office/drawing/2014/main" xmlns="" id="{1574D777-4BE2-BA4D-B11F-593766FC87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2368" y="107951"/>
            <a:ext cx="107230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xmlns="" id="{8890C8AD-CB66-AB48-ABD4-324D0EF30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2368" y="1600200"/>
            <a:ext cx="107230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567B7-855B-0047-B11D-BADCEA8E0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BBC2EA-B1F7-714D-8BAE-D4924C6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173305-2610-7743-B761-02266DB72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0A47AFC-5A44-C84B-875C-2A58548B81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6950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8300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510" y="19303"/>
            <a:ext cx="117589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720" y="1448180"/>
            <a:ext cx="1054255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241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47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16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5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15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8.png"/><Relationship Id="rId19" Type="http://schemas.openxmlformats.org/officeDocument/2006/relationships/image" Target="../media/image14.png"/><Relationship Id="rId31" Type="http://schemas.openxmlformats.org/officeDocument/2006/relationships/image" Target="../media/image32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1.png"/><Relationship Id="rId51" Type="http://schemas.openxmlformats.org/officeDocument/2006/relationships/image" Target="../media/image55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47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16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5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15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8.png"/><Relationship Id="rId19" Type="http://schemas.openxmlformats.org/officeDocument/2006/relationships/image" Target="../media/image14.png"/><Relationship Id="rId31" Type="http://schemas.openxmlformats.org/officeDocument/2006/relationships/image" Target="../media/image32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1.png"/><Relationship Id="rId51" Type="http://schemas.openxmlformats.org/officeDocument/2006/relationships/image" Target="../media/image55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47.png"/><Relationship Id="rId26" Type="http://schemas.openxmlformats.org/officeDocument/2006/relationships/image" Target="../media/image78.png"/><Relationship Id="rId39" Type="http://schemas.openxmlformats.org/officeDocument/2006/relationships/image" Target="../media/image34.png"/><Relationship Id="rId21" Type="http://schemas.openxmlformats.org/officeDocument/2006/relationships/image" Target="../media/image14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50" Type="http://schemas.openxmlformats.org/officeDocument/2006/relationships/image" Target="../media/image43.png"/><Relationship Id="rId55" Type="http://schemas.openxmlformats.org/officeDocument/2006/relationships/image" Target="../media/image85.png"/><Relationship Id="rId63" Type="http://schemas.openxmlformats.org/officeDocument/2006/relationships/image" Target="../media/image54.png"/><Relationship Id="rId68" Type="http://schemas.openxmlformats.org/officeDocument/2006/relationships/image" Target="../media/image6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77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3" Type="http://schemas.openxmlformats.org/officeDocument/2006/relationships/image" Target="../media/image83.png"/><Relationship Id="rId58" Type="http://schemas.openxmlformats.org/officeDocument/2006/relationships/image" Target="../media/image49.png"/><Relationship Id="rId66" Type="http://schemas.openxmlformats.org/officeDocument/2006/relationships/image" Target="../media/image58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23" Type="http://schemas.openxmlformats.org/officeDocument/2006/relationships/image" Target="../media/image16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49" Type="http://schemas.openxmlformats.org/officeDocument/2006/relationships/image" Target="../media/image44.png"/><Relationship Id="rId57" Type="http://schemas.openxmlformats.org/officeDocument/2006/relationships/image" Target="../media/image48.png"/><Relationship Id="rId61" Type="http://schemas.openxmlformats.org/officeDocument/2006/relationships/image" Target="../media/image52.png"/><Relationship Id="rId10" Type="http://schemas.openxmlformats.org/officeDocument/2006/relationships/image" Target="../media/image18.png"/><Relationship Id="rId19" Type="http://schemas.openxmlformats.org/officeDocument/2006/relationships/image" Target="../media/image75.pn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52" Type="http://schemas.openxmlformats.org/officeDocument/2006/relationships/image" Target="../media/image82.png"/><Relationship Id="rId60" Type="http://schemas.openxmlformats.org/officeDocument/2006/relationships/image" Target="../media/image51.png"/><Relationship Id="rId65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15.png"/><Relationship Id="rId27" Type="http://schemas.openxmlformats.org/officeDocument/2006/relationships/image" Target="../media/image59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80.png"/><Relationship Id="rId56" Type="http://schemas.openxmlformats.org/officeDocument/2006/relationships/image" Target="../media/image86.png"/><Relationship Id="rId64" Type="http://schemas.openxmlformats.org/officeDocument/2006/relationships/image" Target="../media/image55.png"/><Relationship Id="rId69" Type="http://schemas.openxmlformats.org/officeDocument/2006/relationships/image" Target="../media/image87.png"/><Relationship Id="rId8" Type="http://schemas.openxmlformats.org/officeDocument/2006/relationships/image" Target="../media/image11.png"/><Relationship Id="rId51" Type="http://schemas.openxmlformats.org/officeDocument/2006/relationships/image" Target="../media/image81.png"/><Relationship Id="rId3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5" Type="http://schemas.openxmlformats.org/officeDocument/2006/relationships/image" Target="../media/image57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46" Type="http://schemas.openxmlformats.org/officeDocument/2006/relationships/image" Target="../media/image79.png"/><Relationship Id="rId59" Type="http://schemas.openxmlformats.org/officeDocument/2006/relationships/image" Target="../media/image50.png"/><Relationship Id="rId67" Type="http://schemas.openxmlformats.org/officeDocument/2006/relationships/image" Target="../media/image60.png"/><Relationship Id="rId20" Type="http://schemas.openxmlformats.org/officeDocument/2006/relationships/image" Target="../media/image76.png"/><Relationship Id="rId41" Type="http://schemas.openxmlformats.org/officeDocument/2006/relationships/image" Target="../media/image36.png"/><Relationship Id="rId54" Type="http://schemas.openxmlformats.org/officeDocument/2006/relationships/image" Target="../media/image84.png"/><Relationship Id="rId6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18" Type="http://schemas.openxmlformats.org/officeDocument/2006/relationships/image" Target="../media/image15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4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8.png"/><Relationship Id="rId19" Type="http://schemas.openxmlformats.org/officeDocument/2006/relationships/image" Target="../media/image16.png"/><Relationship Id="rId31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B75843-A342-A044-824B-D71EB9A0B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Vertigini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94E17A5-1CEE-2B49-83AF-22294E4E8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xmlns="" id="{C3DD0DDF-C319-4046-A9EF-FCADC92166DE}"/>
              </a:ext>
            </a:extLst>
          </p:cNvPr>
          <p:cNvSpPr>
            <a:spLocks noGrp="1"/>
          </p:cNvSpPr>
          <p:nvPr/>
        </p:nvSpPr>
        <p:spPr bwMode="auto">
          <a:xfrm>
            <a:off x="2269173" y="5373688"/>
            <a:ext cx="7715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336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8375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63650" indent="-295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6225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34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606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78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50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Dott. Andrea Zini 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Direttore UOC Neurologia e Rete Stroke metropolitana 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Ospedale Maggiore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IRCCS Istituto delle Scienze Neurologiche di Bologna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AUSL Bologna</a:t>
            </a: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xmlns="" id="{36B039F6-F422-A84A-B7FD-698B7BA7C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773" y="14288"/>
            <a:ext cx="57340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9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510" y="19304"/>
            <a:ext cx="11758980" cy="54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030"/>
              </a:lnSpc>
              <a:spcBef>
                <a:spcPts val="100"/>
              </a:spcBef>
            </a:pPr>
            <a:r>
              <a:rPr spc="-15" dirty="0"/>
              <a:t>Per </a:t>
            </a:r>
            <a:r>
              <a:rPr u="heavy" dirty="0">
                <a:uFill>
                  <a:solidFill>
                    <a:srgbClr val="DEF5F9"/>
                  </a:solidFill>
                </a:uFill>
              </a:rPr>
              <a:t>vertigine</a:t>
            </a:r>
            <a:r>
              <a:rPr dirty="0"/>
              <a:t> si</a:t>
            </a:r>
            <a:r>
              <a:rPr spc="-65" dirty="0"/>
              <a:t> </a:t>
            </a:r>
            <a:r>
              <a:rPr spc="-5" dirty="0"/>
              <a:t>intende</a:t>
            </a:r>
          </a:p>
          <a:p>
            <a:pPr marL="18415" algn="ctr">
              <a:lnSpc>
                <a:spcPts val="2150"/>
              </a:lnSpc>
            </a:pPr>
            <a:r>
              <a:rPr dirty="0"/>
              <a:t>una illusione di </a:t>
            </a:r>
            <a:r>
              <a:rPr spc="-5" dirty="0"/>
              <a:t>movimento </a:t>
            </a:r>
            <a:r>
              <a:rPr dirty="0"/>
              <a:t>di sé o </a:t>
            </a:r>
            <a:r>
              <a:rPr spc="-15" dirty="0"/>
              <a:t>dell’ambiente, </a:t>
            </a:r>
            <a:r>
              <a:rPr dirty="0"/>
              <a:t>un senso di </a:t>
            </a:r>
            <a:r>
              <a:rPr spc="-5" dirty="0"/>
              <a:t>rotazione, </a:t>
            </a:r>
            <a:r>
              <a:rPr dirty="0"/>
              <a:t>o uno </a:t>
            </a:r>
            <a:r>
              <a:rPr spc="-5" dirty="0"/>
              <a:t>spostamento</a:t>
            </a:r>
            <a:r>
              <a:rPr spc="-190" dirty="0"/>
              <a:t> </a:t>
            </a:r>
            <a:r>
              <a:rPr spc="-5" dirty="0"/>
              <a:t>laterale</a:t>
            </a:r>
            <a:r>
              <a:rPr sz="1800" spc="-5" dirty="0"/>
              <a:t>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447544" y="1316737"/>
            <a:ext cx="2327148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5644" y="1293875"/>
            <a:ext cx="2356104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84" y="0"/>
                </a:moveTo>
                <a:lnTo>
                  <a:pt x="60007" y="0"/>
                </a:lnTo>
                <a:lnTo>
                  <a:pt x="36647" y="4724"/>
                </a:lnTo>
                <a:lnTo>
                  <a:pt x="17573" y="17605"/>
                </a:lnTo>
                <a:lnTo>
                  <a:pt x="471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14" y="323451"/>
                </a:lnTo>
                <a:lnTo>
                  <a:pt x="17573" y="342503"/>
                </a:lnTo>
                <a:lnTo>
                  <a:pt x="36647" y="355340"/>
                </a:lnTo>
                <a:lnTo>
                  <a:pt x="60007" y="360045"/>
                </a:lnTo>
                <a:lnTo>
                  <a:pt x="2172284" y="360045"/>
                </a:lnTo>
                <a:lnTo>
                  <a:pt x="2195634" y="355340"/>
                </a:lnTo>
                <a:lnTo>
                  <a:pt x="2214686" y="342503"/>
                </a:lnTo>
                <a:lnTo>
                  <a:pt x="2227523" y="323451"/>
                </a:lnTo>
                <a:lnTo>
                  <a:pt x="2232228" y="300100"/>
                </a:lnTo>
                <a:lnTo>
                  <a:pt x="2232228" y="60071"/>
                </a:lnTo>
                <a:lnTo>
                  <a:pt x="2227523" y="36701"/>
                </a:lnTo>
                <a:lnTo>
                  <a:pt x="2214686" y="17605"/>
                </a:lnTo>
                <a:lnTo>
                  <a:pt x="2195634" y="4724"/>
                </a:lnTo>
                <a:lnTo>
                  <a:pt x="217228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14" y="36701"/>
                </a:lnTo>
                <a:lnTo>
                  <a:pt x="17573" y="17605"/>
                </a:lnTo>
                <a:lnTo>
                  <a:pt x="36647" y="4724"/>
                </a:lnTo>
                <a:lnTo>
                  <a:pt x="60007" y="0"/>
                </a:lnTo>
                <a:lnTo>
                  <a:pt x="2172284" y="0"/>
                </a:lnTo>
                <a:lnTo>
                  <a:pt x="2195634" y="4724"/>
                </a:lnTo>
                <a:lnTo>
                  <a:pt x="2214686" y="17605"/>
                </a:lnTo>
                <a:lnTo>
                  <a:pt x="2227523" y="36701"/>
                </a:lnTo>
                <a:lnTo>
                  <a:pt x="2232228" y="60071"/>
                </a:lnTo>
                <a:lnTo>
                  <a:pt x="2232228" y="300100"/>
                </a:lnTo>
                <a:lnTo>
                  <a:pt x="2227523" y="323451"/>
                </a:lnTo>
                <a:lnTo>
                  <a:pt x="2214686" y="342503"/>
                </a:lnTo>
                <a:lnTo>
                  <a:pt x="2195634" y="355340"/>
                </a:lnTo>
                <a:lnTo>
                  <a:pt x="2172284" y="360045"/>
                </a:lnTo>
                <a:lnTo>
                  <a:pt x="60007" y="360045"/>
                </a:lnTo>
                <a:lnTo>
                  <a:pt x="36647" y="355340"/>
                </a:lnTo>
                <a:lnTo>
                  <a:pt x="17573" y="342503"/>
                </a:lnTo>
                <a:lnTo>
                  <a:pt x="471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4156" y="740664"/>
            <a:ext cx="2759963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47789" y="717804"/>
            <a:ext cx="2554223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2604262" y="0"/>
                </a:moveTo>
                <a:lnTo>
                  <a:pt x="59943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3" y="360045"/>
                </a:lnTo>
                <a:lnTo>
                  <a:pt x="2604262" y="360045"/>
                </a:lnTo>
                <a:lnTo>
                  <a:pt x="2627631" y="355340"/>
                </a:lnTo>
                <a:lnTo>
                  <a:pt x="2646727" y="342503"/>
                </a:lnTo>
                <a:lnTo>
                  <a:pt x="2659608" y="323451"/>
                </a:lnTo>
                <a:lnTo>
                  <a:pt x="2664333" y="300100"/>
                </a:lnTo>
                <a:lnTo>
                  <a:pt x="2664333" y="60071"/>
                </a:lnTo>
                <a:lnTo>
                  <a:pt x="2659608" y="36701"/>
                </a:lnTo>
                <a:lnTo>
                  <a:pt x="2646727" y="17605"/>
                </a:lnTo>
                <a:lnTo>
                  <a:pt x="2627631" y="4724"/>
                </a:lnTo>
                <a:lnTo>
                  <a:pt x="26042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2604262" y="0"/>
                </a:lnTo>
                <a:lnTo>
                  <a:pt x="2627631" y="4724"/>
                </a:lnTo>
                <a:lnTo>
                  <a:pt x="2646727" y="17605"/>
                </a:lnTo>
                <a:lnTo>
                  <a:pt x="2659608" y="36701"/>
                </a:lnTo>
                <a:lnTo>
                  <a:pt x="2664333" y="60071"/>
                </a:lnTo>
                <a:lnTo>
                  <a:pt x="2664333" y="300100"/>
                </a:lnTo>
                <a:lnTo>
                  <a:pt x="2659608" y="323451"/>
                </a:lnTo>
                <a:lnTo>
                  <a:pt x="2646727" y="342503"/>
                </a:lnTo>
                <a:lnTo>
                  <a:pt x="2627631" y="355340"/>
                </a:lnTo>
                <a:lnTo>
                  <a:pt x="2604262" y="360045"/>
                </a:lnTo>
                <a:lnTo>
                  <a:pt x="59943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683765"/>
            <a:ext cx="3072384" cy="45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0" y="3009010"/>
            <a:ext cx="2699004" cy="128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2642616"/>
            <a:ext cx="2699004" cy="126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1" y="2708911"/>
            <a:ext cx="3024505" cy="360045"/>
          </a:xfrm>
          <a:custGeom>
            <a:avLst/>
            <a:gdLst/>
            <a:ahLst/>
            <a:cxnLst/>
            <a:rect l="l" t="t" r="r" b="b"/>
            <a:pathLst>
              <a:path w="3024505" h="360044">
                <a:moveTo>
                  <a:pt x="2964307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15" y="323397"/>
                </a:lnTo>
                <a:lnTo>
                  <a:pt x="17575" y="342455"/>
                </a:lnTo>
                <a:lnTo>
                  <a:pt x="36649" y="355322"/>
                </a:lnTo>
                <a:lnTo>
                  <a:pt x="60007" y="360044"/>
                </a:lnTo>
                <a:lnTo>
                  <a:pt x="2964307" y="360044"/>
                </a:lnTo>
                <a:lnTo>
                  <a:pt x="2987676" y="355322"/>
                </a:lnTo>
                <a:lnTo>
                  <a:pt x="3006772" y="342455"/>
                </a:lnTo>
                <a:lnTo>
                  <a:pt x="3019653" y="323397"/>
                </a:lnTo>
                <a:lnTo>
                  <a:pt x="3024378" y="300100"/>
                </a:lnTo>
                <a:lnTo>
                  <a:pt x="3024378" y="60070"/>
                </a:lnTo>
                <a:lnTo>
                  <a:pt x="3019653" y="36701"/>
                </a:lnTo>
                <a:lnTo>
                  <a:pt x="3006772" y="17605"/>
                </a:lnTo>
                <a:lnTo>
                  <a:pt x="2987676" y="4724"/>
                </a:lnTo>
                <a:lnTo>
                  <a:pt x="29643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7949" y="2684780"/>
            <a:ext cx="297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spcBef>
                <a:spcPts val="100"/>
              </a:spcBef>
            </a:pP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Vertigo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Dizziness Differential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Diagnosis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2963545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2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Score  (VDDDS)</a:t>
            </a:r>
            <a:r>
              <a:rPr sz="1200" b="1" u="sng" spc="-6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modificata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13020" y="1819656"/>
            <a:ext cx="2253996" cy="455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34355" y="1778507"/>
            <a:ext cx="2093976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48911" y="740664"/>
            <a:ext cx="2039112" cy="45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78679" y="717804"/>
            <a:ext cx="1178052" cy="429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1884172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1884172" y="360045"/>
                </a:lnTo>
                <a:lnTo>
                  <a:pt x="1907541" y="355340"/>
                </a:lnTo>
                <a:lnTo>
                  <a:pt x="1926637" y="342503"/>
                </a:lnTo>
                <a:lnTo>
                  <a:pt x="1939518" y="323451"/>
                </a:lnTo>
                <a:lnTo>
                  <a:pt x="1944242" y="300100"/>
                </a:lnTo>
                <a:lnTo>
                  <a:pt x="1944242" y="60071"/>
                </a:lnTo>
                <a:lnTo>
                  <a:pt x="1939518" y="36701"/>
                </a:lnTo>
                <a:lnTo>
                  <a:pt x="1926637" y="17605"/>
                </a:lnTo>
                <a:lnTo>
                  <a:pt x="1907541" y="4724"/>
                </a:lnTo>
                <a:lnTo>
                  <a:pt x="188417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1884172" y="0"/>
                </a:lnTo>
                <a:lnTo>
                  <a:pt x="1907541" y="4724"/>
                </a:lnTo>
                <a:lnTo>
                  <a:pt x="1926637" y="17605"/>
                </a:lnTo>
                <a:lnTo>
                  <a:pt x="1939518" y="36701"/>
                </a:lnTo>
                <a:lnTo>
                  <a:pt x="1944242" y="60071"/>
                </a:lnTo>
                <a:lnTo>
                  <a:pt x="1944242" y="300100"/>
                </a:lnTo>
                <a:lnTo>
                  <a:pt x="1939518" y="323451"/>
                </a:lnTo>
                <a:lnTo>
                  <a:pt x="1926637" y="342503"/>
                </a:lnTo>
                <a:lnTo>
                  <a:pt x="1907541" y="355340"/>
                </a:lnTo>
                <a:lnTo>
                  <a:pt x="1884172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39867" y="1316737"/>
            <a:ext cx="2327148" cy="454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45023" y="1293875"/>
            <a:ext cx="2218944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08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1" y="360045"/>
                </a:lnTo>
                <a:lnTo>
                  <a:pt x="2172208" y="360045"/>
                </a:lnTo>
                <a:lnTo>
                  <a:pt x="2195577" y="355340"/>
                </a:lnTo>
                <a:lnTo>
                  <a:pt x="2214673" y="342503"/>
                </a:lnTo>
                <a:lnTo>
                  <a:pt x="2227554" y="323451"/>
                </a:lnTo>
                <a:lnTo>
                  <a:pt x="2232279" y="300100"/>
                </a:lnTo>
                <a:lnTo>
                  <a:pt x="2232279" y="60071"/>
                </a:lnTo>
                <a:lnTo>
                  <a:pt x="2227554" y="36701"/>
                </a:lnTo>
                <a:lnTo>
                  <a:pt x="2214673" y="17605"/>
                </a:lnTo>
                <a:lnTo>
                  <a:pt x="2195577" y="4724"/>
                </a:lnTo>
                <a:lnTo>
                  <a:pt x="217220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2172208" y="0"/>
                </a:lnTo>
                <a:lnTo>
                  <a:pt x="2195577" y="4724"/>
                </a:lnTo>
                <a:lnTo>
                  <a:pt x="2214673" y="17605"/>
                </a:lnTo>
                <a:lnTo>
                  <a:pt x="2227554" y="36701"/>
                </a:lnTo>
                <a:lnTo>
                  <a:pt x="2232279" y="60071"/>
                </a:lnTo>
                <a:lnTo>
                  <a:pt x="2232279" y="300100"/>
                </a:lnTo>
                <a:lnTo>
                  <a:pt x="2227554" y="323451"/>
                </a:lnTo>
                <a:lnTo>
                  <a:pt x="2214673" y="342503"/>
                </a:lnTo>
                <a:lnTo>
                  <a:pt x="2195577" y="355340"/>
                </a:lnTo>
                <a:lnTo>
                  <a:pt x="2172208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53690" y="779779"/>
            <a:ext cx="718058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5990">
              <a:spcBef>
                <a:spcPts val="100"/>
              </a:spcBef>
              <a:tabLst>
                <a:tab pos="4973955" algn="l"/>
              </a:tabLst>
            </a:pP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vertigine	Escludi</a:t>
            </a:r>
            <a:r>
              <a:rPr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pseudovertigine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672080" algn="l"/>
              </a:tabLst>
            </a:pP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 </a:t>
            </a:r>
            <a:r>
              <a:rPr spc="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60565" y="1819656"/>
            <a:ext cx="2255519" cy="455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83423" y="1778507"/>
            <a:ext cx="2093976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59944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4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59944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56658" y="1820671"/>
            <a:ext cx="422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461260" algn="l"/>
              </a:tabLst>
            </a:pP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</a:t>
            </a:r>
            <a:r>
              <a:rPr sz="1200" spc="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	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 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O 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spc="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   NO	O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</a:t>
            </a:r>
            <a:r>
              <a:rPr sz="1200" spc="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44312" y="2324101"/>
            <a:ext cx="1175003" cy="455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11952" y="2325624"/>
            <a:ext cx="839724" cy="3901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91937" y="2348865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5" h="360044">
                <a:moveTo>
                  <a:pt x="1020063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1" y="360045"/>
                </a:lnTo>
                <a:lnTo>
                  <a:pt x="1020063" y="360045"/>
                </a:lnTo>
                <a:lnTo>
                  <a:pt x="1043433" y="355340"/>
                </a:lnTo>
                <a:lnTo>
                  <a:pt x="1062529" y="342503"/>
                </a:lnTo>
                <a:lnTo>
                  <a:pt x="1075410" y="323451"/>
                </a:lnTo>
                <a:lnTo>
                  <a:pt x="1080135" y="300100"/>
                </a:lnTo>
                <a:lnTo>
                  <a:pt x="1080135" y="60071"/>
                </a:lnTo>
                <a:lnTo>
                  <a:pt x="1075410" y="36701"/>
                </a:lnTo>
                <a:lnTo>
                  <a:pt x="1062529" y="17605"/>
                </a:lnTo>
                <a:lnTo>
                  <a:pt x="1043433" y="4724"/>
                </a:lnTo>
                <a:lnTo>
                  <a:pt x="102006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91937" y="2348865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5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1020063" y="0"/>
                </a:lnTo>
                <a:lnTo>
                  <a:pt x="1043433" y="4724"/>
                </a:lnTo>
                <a:lnTo>
                  <a:pt x="1062529" y="17605"/>
                </a:lnTo>
                <a:lnTo>
                  <a:pt x="1075410" y="36701"/>
                </a:lnTo>
                <a:lnTo>
                  <a:pt x="1080135" y="60071"/>
                </a:lnTo>
                <a:lnTo>
                  <a:pt x="1080135" y="300100"/>
                </a:lnTo>
                <a:lnTo>
                  <a:pt x="1075410" y="323451"/>
                </a:lnTo>
                <a:lnTo>
                  <a:pt x="1062529" y="342503"/>
                </a:lnTo>
                <a:lnTo>
                  <a:pt x="1043433" y="355340"/>
                </a:lnTo>
                <a:lnTo>
                  <a:pt x="1020063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24000" y="1748028"/>
            <a:ext cx="1379220" cy="8153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31620" y="1847089"/>
            <a:ext cx="1371600" cy="5806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1211630" y="0"/>
                </a:moveTo>
                <a:lnTo>
                  <a:pt x="120012" y="0"/>
                </a:lnTo>
                <a:lnTo>
                  <a:pt x="73298" y="9429"/>
                </a:lnTo>
                <a:lnTo>
                  <a:pt x="35150" y="35147"/>
                </a:lnTo>
                <a:lnTo>
                  <a:pt x="9431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31" y="646795"/>
                </a:lnTo>
                <a:lnTo>
                  <a:pt x="35150" y="684942"/>
                </a:lnTo>
                <a:lnTo>
                  <a:pt x="73298" y="710660"/>
                </a:lnTo>
                <a:lnTo>
                  <a:pt x="120012" y="720090"/>
                </a:lnTo>
                <a:lnTo>
                  <a:pt x="1211630" y="720090"/>
                </a:lnTo>
                <a:lnTo>
                  <a:pt x="1258321" y="710660"/>
                </a:lnTo>
                <a:lnTo>
                  <a:pt x="1296454" y="684942"/>
                </a:lnTo>
                <a:lnTo>
                  <a:pt x="1322166" y="646795"/>
                </a:lnTo>
                <a:lnTo>
                  <a:pt x="1331595" y="600075"/>
                </a:lnTo>
                <a:lnTo>
                  <a:pt x="1331595" y="120015"/>
                </a:lnTo>
                <a:lnTo>
                  <a:pt x="1322166" y="73294"/>
                </a:lnTo>
                <a:lnTo>
                  <a:pt x="1296454" y="35147"/>
                </a:lnTo>
                <a:lnTo>
                  <a:pt x="1258321" y="9429"/>
                </a:lnTo>
                <a:lnTo>
                  <a:pt x="121163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0" y="120015"/>
                </a:moveTo>
                <a:lnTo>
                  <a:pt x="9431" y="73294"/>
                </a:lnTo>
                <a:lnTo>
                  <a:pt x="35150" y="35147"/>
                </a:lnTo>
                <a:lnTo>
                  <a:pt x="73298" y="9429"/>
                </a:lnTo>
                <a:lnTo>
                  <a:pt x="120012" y="0"/>
                </a:lnTo>
                <a:lnTo>
                  <a:pt x="1211630" y="0"/>
                </a:lnTo>
                <a:lnTo>
                  <a:pt x="1258321" y="9429"/>
                </a:lnTo>
                <a:lnTo>
                  <a:pt x="1296454" y="35147"/>
                </a:lnTo>
                <a:lnTo>
                  <a:pt x="1322166" y="73294"/>
                </a:lnTo>
                <a:lnTo>
                  <a:pt x="1331595" y="120015"/>
                </a:lnTo>
                <a:lnTo>
                  <a:pt x="1331595" y="600075"/>
                </a:lnTo>
                <a:lnTo>
                  <a:pt x="1322166" y="646795"/>
                </a:lnTo>
                <a:lnTo>
                  <a:pt x="1296454" y="684942"/>
                </a:lnTo>
                <a:lnTo>
                  <a:pt x="1258321" y="710660"/>
                </a:lnTo>
                <a:lnTo>
                  <a:pt x="1211630" y="720090"/>
                </a:lnTo>
                <a:lnTo>
                  <a:pt x="120012" y="720090"/>
                </a:lnTo>
                <a:lnTo>
                  <a:pt x="73298" y="710660"/>
                </a:lnTo>
                <a:lnTo>
                  <a:pt x="35150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37792" y="1884425"/>
            <a:ext cx="11010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 CEFALEA?  </a:t>
            </a:r>
            <a:r>
              <a:rPr sz="1000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23616" y="1748028"/>
            <a:ext cx="1463040" cy="8153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80004" y="1847089"/>
            <a:ext cx="1371599" cy="5806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1248155" y="0"/>
                </a:moveTo>
                <a:lnTo>
                  <a:pt x="120015" y="0"/>
                </a:lnTo>
                <a:lnTo>
                  <a:pt x="73294" y="9429"/>
                </a:lnTo>
                <a:lnTo>
                  <a:pt x="35147" y="35147"/>
                </a:lnTo>
                <a:lnTo>
                  <a:pt x="9429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29" y="646795"/>
                </a:lnTo>
                <a:lnTo>
                  <a:pt x="35147" y="684942"/>
                </a:lnTo>
                <a:lnTo>
                  <a:pt x="73294" y="710660"/>
                </a:lnTo>
                <a:lnTo>
                  <a:pt x="120015" y="720090"/>
                </a:lnTo>
                <a:lnTo>
                  <a:pt x="1248155" y="720090"/>
                </a:lnTo>
                <a:lnTo>
                  <a:pt x="1294876" y="710660"/>
                </a:lnTo>
                <a:lnTo>
                  <a:pt x="1333023" y="684942"/>
                </a:lnTo>
                <a:lnTo>
                  <a:pt x="1358741" y="646795"/>
                </a:lnTo>
                <a:lnTo>
                  <a:pt x="1368171" y="600075"/>
                </a:lnTo>
                <a:lnTo>
                  <a:pt x="1368171" y="120015"/>
                </a:lnTo>
                <a:lnTo>
                  <a:pt x="1358741" y="73294"/>
                </a:lnTo>
                <a:lnTo>
                  <a:pt x="1333023" y="35147"/>
                </a:lnTo>
                <a:lnTo>
                  <a:pt x="1294876" y="9429"/>
                </a:lnTo>
                <a:lnTo>
                  <a:pt x="124815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0" y="120015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1248155" y="0"/>
                </a:lnTo>
                <a:lnTo>
                  <a:pt x="1294876" y="9429"/>
                </a:lnTo>
                <a:lnTo>
                  <a:pt x="1333023" y="35147"/>
                </a:lnTo>
                <a:lnTo>
                  <a:pt x="1358741" y="73294"/>
                </a:lnTo>
                <a:lnTo>
                  <a:pt x="1368171" y="120015"/>
                </a:lnTo>
                <a:lnTo>
                  <a:pt x="1368171" y="600075"/>
                </a:lnTo>
                <a:lnTo>
                  <a:pt x="1358741" y="646795"/>
                </a:lnTo>
                <a:lnTo>
                  <a:pt x="1333023" y="684942"/>
                </a:lnTo>
                <a:lnTo>
                  <a:pt x="1294876" y="710660"/>
                </a:lnTo>
                <a:lnTo>
                  <a:pt x="1248155" y="720090"/>
                </a:lnTo>
                <a:lnTo>
                  <a:pt x="120015" y="720090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85923" y="1884425"/>
            <a:ext cx="11004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</a:t>
            </a:r>
            <a:r>
              <a:rPr sz="1000" spc="1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CEFALEA?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SI,</a:t>
            </a:r>
            <a:r>
              <a:rPr sz="1000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ricovero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24000" y="3259836"/>
            <a:ext cx="1522476" cy="4556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24000" y="3310128"/>
            <a:ext cx="1453896" cy="3124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52400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4"/>
                </a:lnTo>
                <a:lnTo>
                  <a:pt x="1415669" y="360044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3"/>
                </a:lnTo>
                <a:lnTo>
                  <a:pt x="1475613" y="60070"/>
                </a:lnTo>
                <a:lnTo>
                  <a:pt x="1470908" y="36701"/>
                </a:lnTo>
                <a:lnTo>
                  <a:pt x="1458071" y="17605"/>
                </a:lnTo>
                <a:lnTo>
                  <a:pt x="1439019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20419" y="3352546"/>
            <a:ext cx="1235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r>
              <a:rPr sz="1200" b="1" spc="-6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periferica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96767" y="3259836"/>
            <a:ext cx="1569720" cy="455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28772" y="3218688"/>
            <a:ext cx="1539240" cy="4953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14363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4"/>
                </a:lnTo>
                <a:lnTo>
                  <a:pt x="1415669" y="360044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3"/>
                </a:lnTo>
                <a:lnTo>
                  <a:pt x="1475739" y="60070"/>
                </a:lnTo>
                <a:lnTo>
                  <a:pt x="1471015" y="36701"/>
                </a:lnTo>
                <a:lnTo>
                  <a:pt x="1458134" y="17605"/>
                </a:lnTo>
                <a:lnTo>
                  <a:pt x="1439038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47949" y="3261105"/>
            <a:ext cx="3048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577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 centrale</a:t>
            </a:r>
            <a:r>
              <a:rPr sz="12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1446530" algn="l"/>
                <a:tab pos="1631950" algn="l"/>
                <a:tab pos="2111375" algn="l"/>
                <a:tab pos="3034030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incerta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24000" y="3835909"/>
            <a:ext cx="1522476" cy="4556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24000" y="3886201"/>
            <a:ext cx="1440180" cy="3124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04"/>
                </a:lnTo>
                <a:lnTo>
                  <a:pt x="17575" y="17541"/>
                </a:lnTo>
                <a:lnTo>
                  <a:pt x="4715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5"/>
                </a:lnTo>
                <a:lnTo>
                  <a:pt x="1415669" y="360045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4"/>
                </a:lnTo>
                <a:lnTo>
                  <a:pt x="1475613" y="59944"/>
                </a:lnTo>
                <a:lnTo>
                  <a:pt x="1470908" y="36593"/>
                </a:lnTo>
                <a:lnTo>
                  <a:pt x="1458071" y="17541"/>
                </a:lnTo>
                <a:lnTo>
                  <a:pt x="1439019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0" y="59944"/>
                </a:moveTo>
                <a:lnTo>
                  <a:pt x="4715" y="36593"/>
                </a:lnTo>
                <a:lnTo>
                  <a:pt x="17575" y="17541"/>
                </a:lnTo>
                <a:lnTo>
                  <a:pt x="36649" y="4704"/>
                </a:lnTo>
                <a:lnTo>
                  <a:pt x="60007" y="0"/>
                </a:lnTo>
                <a:lnTo>
                  <a:pt x="1415669" y="0"/>
                </a:lnTo>
                <a:lnTo>
                  <a:pt x="1439019" y="4704"/>
                </a:lnTo>
                <a:lnTo>
                  <a:pt x="1458071" y="17541"/>
                </a:lnTo>
                <a:lnTo>
                  <a:pt x="1470908" y="36593"/>
                </a:lnTo>
                <a:lnTo>
                  <a:pt x="1475613" y="59944"/>
                </a:lnTo>
                <a:lnTo>
                  <a:pt x="1475613" y="299974"/>
                </a:lnTo>
                <a:lnTo>
                  <a:pt x="1470908" y="323343"/>
                </a:lnTo>
                <a:lnTo>
                  <a:pt x="1458071" y="342439"/>
                </a:lnTo>
                <a:lnTo>
                  <a:pt x="1439019" y="355320"/>
                </a:lnTo>
                <a:lnTo>
                  <a:pt x="1415669" y="360045"/>
                </a:lnTo>
                <a:lnTo>
                  <a:pt x="60007" y="360045"/>
                </a:lnTo>
                <a:lnTo>
                  <a:pt x="36649" y="355320"/>
                </a:lnTo>
                <a:lnTo>
                  <a:pt x="17575" y="342439"/>
                </a:lnTo>
                <a:lnTo>
                  <a:pt x="4715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20419" y="3928617"/>
            <a:ext cx="1221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Presa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carico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ORL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096767" y="3835909"/>
            <a:ext cx="1569720" cy="455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5"/>
                </a:lnTo>
                <a:lnTo>
                  <a:pt x="1415669" y="360045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4"/>
                </a:lnTo>
                <a:lnTo>
                  <a:pt x="1475739" y="59944"/>
                </a:lnTo>
                <a:lnTo>
                  <a:pt x="1471015" y="36593"/>
                </a:lnTo>
                <a:lnTo>
                  <a:pt x="1458134" y="17541"/>
                </a:lnTo>
                <a:lnTo>
                  <a:pt x="1439038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0" y="59944"/>
                </a:moveTo>
                <a:lnTo>
                  <a:pt x="4724" y="36593"/>
                </a:lnTo>
                <a:lnTo>
                  <a:pt x="17605" y="17541"/>
                </a:lnTo>
                <a:lnTo>
                  <a:pt x="36701" y="4704"/>
                </a:lnTo>
                <a:lnTo>
                  <a:pt x="60070" y="0"/>
                </a:lnTo>
                <a:lnTo>
                  <a:pt x="1415669" y="0"/>
                </a:lnTo>
                <a:lnTo>
                  <a:pt x="1439038" y="4704"/>
                </a:lnTo>
                <a:lnTo>
                  <a:pt x="1458134" y="17541"/>
                </a:lnTo>
                <a:lnTo>
                  <a:pt x="1471015" y="36593"/>
                </a:lnTo>
                <a:lnTo>
                  <a:pt x="1475739" y="59944"/>
                </a:lnTo>
                <a:lnTo>
                  <a:pt x="1475739" y="299974"/>
                </a:lnTo>
                <a:lnTo>
                  <a:pt x="1471015" y="323343"/>
                </a:lnTo>
                <a:lnTo>
                  <a:pt x="1458134" y="342439"/>
                </a:lnTo>
                <a:lnTo>
                  <a:pt x="1439038" y="355320"/>
                </a:lnTo>
                <a:lnTo>
                  <a:pt x="1415669" y="360045"/>
                </a:lnTo>
                <a:lnTo>
                  <a:pt x="60070" y="360045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76042" y="3928617"/>
            <a:ext cx="1009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Neuroimmagini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808732" y="4340352"/>
            <a:ext cx="850392" cy="3825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64180" y="4354068"/>
            <a:ext cx="571500" cy="3124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60" y="3768"/>
                </a:lnTo>
                <a:lnTo>
                  <a:pt x="14096" y="14049"/>
                </a:lnTo>
                <a:lnTo>
                  <a:pt x="3786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86" y="258728"/>
                </a:lnTo>
                <a:lnTo>
                  <a:pt x="14096" y="273986"/>
                </a:lnTo>
                <a:lnTo>
                  <a:pt x="29360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342" y="284267"/>
                </a:lnTo>
                <a:lnTo>
                  <a:pt x="741600" y="273986"/>
                </a:lnTo>
                <a:lnTo>
                  <a:pt x="751881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81" y="29307"/>
                </a:lnTo>
                <a:lnTo>
                  <a:pt x="741600" y="14049"/>
                </a:lnTo>
                <a:lnTo>
                  <a:pt x="726342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86" y="29307"/>
                </a:lnTo>
                <a:lnTo>
                  <a:pt x="14096" y="14049"/>
                </a:lnTo>
                <a:lnTo>
                  <a:pt x="29360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342" y="3768"/>
                </a:lnTo>
                <a:lnTo>
                  <a:pt x="741600" y="14049"/>
                </a:lnTo>
                <a:lnTo>
                  <a:pt x="751881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81" y="258728"/>
                </a:lnTo>
                <a:lnTo>
                  <a:pt x="741600" y="273986"/>
                </a:lnTo>
                <a:lnTo>
                  <a:pt x="726342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60" y="284267"/>
                </a:lnTo>
                <a:lnTo>
                  <a:pt x="14096" y="273986"/>
                </a:lnTo>
                <a:lnTo>
                  <a:pt x="3786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85592" y="4396867"/>
            <a:ext cx="29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672840" y="4340352"/>
            <a:ext cx="850391" cy="3825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835908" y="4354068"/>
            <a:ext cx="557783" cy="3124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289" y="284267"/>
                </a:lnTo>
                <a:lnTo>
                  <a:pt x="741553" y="273986"/>
                </a:lnTo>
                <a:lnTo>
                  <a:pt x="751863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63" y="29307"/>
                </a:lnTo>
                <a:lnTo>
                  <a:pt x="741553" y="14049"/>
                </a:lnTo>
                <a:lnTo>
                  <a:pt x="726289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289" y="3768"/>
                </a:lnTo>
                <a:lnTo>
                  <a:pt x="741553" y="14049"/>
                </a:lnTo>
                <a:lnTo>
                  <a:pt x="751863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63" y="258728"/>
                </a:lnTo>
                <a:lnTo>
                  <a:pt x="741553" y="273986"/>
                </a:lnTo>
                <a:lnTo>
                  <a:pt x="726289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57573" y="4396867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44623" y="4700016"/>
            <a:ext cx="1751076" cy="3108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139695" y="4677156"/>
            <a:ext cx="1394460" cy="3124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1620215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1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1620215" y="216026"/>
                </a:lnTo>
                <a:lnTo>
                  <a:pt x="1634189" y="213195"/>
                </a:lnTo>
                <a:lnTo>
                  <a:pt x="1645615" y="205470"/>
                </a:lnTo>
                <a:lnTo>
                  <a:pt x="1653326" y="194006"/>
                </a:lnTo>
                <a:lnTo>
                  <a:pt x="1656156" y="179958"/>
                </a:lnTo>
                <a:lnTo>
                  <a:pt x="1656156" y="35940"/>
                </a:lnTo>
                <a:lnTo>
                  <a:pt x="1653326" y="21967"/>
                </a:lnTo>
                <a:lnTo>
                  <a:pt x="1645615" y="10541"/>
                </a:lnTo>
                <a:lnTo>
                  <a:pt x="1634189" y="2829"/>
                </a:lnTo>
                <a:lnTo>
                  <a:pt x="162021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0" y="35940"/>
                </a:moveTo>
                <a:lnTo>
                  <a:pt x="2830" y="21967"/>
                </a:lnTo>
                <a:lnTo>
                  <a:pt x="10548" y="10541"/>
                </a:lnTo>
                <a:lnTo>
                  <a:pt x="21993" y="2829"/>
                </a:lnTo>
                <a:lnTo>
                  <a:pt x="36004" y="0"/>
                </a:lnTo>
                <a:lnTo>
                  <a:pt x="1620215" y="0"/>
                </a:lnTo>
                <a:lnTo>
                  <a:pt x="1634189" y="2829"/>
                </a:lnTo>
                <a:lnTo>
                  <a:pt x="1645615" y="10541"/>
                </a:lnTo>
                <a:lnTo>
                  <a:pt x="1653326" y="21967"/>
                </a:lnTo>
                <a:lnTo>
                  <a:pt x="1656156" y="35940"/>
                </a:lnTo>
                <a:lnTo>
                  <a:pt x="1656156" y="179958"/>
                </a:lnTo>
                <a:lnTo>
                  <a:pt x="1653326" y="194006"/>
                </a:lnTo>
                <a:lnTo>
                  <a:pt x="1645615" y="205470"/>
                </a:lnTo>
                <a:lnTo>
                  <a:pt x="1634189" y="213195"/>
                </a:lnTo>
                <a:lnTo>
                  <a:pt x="1620215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61413" y="4721097"/>
            <a:ext cx="11156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Insorta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da &lt;</a:t>
            </a:r>
            <a:r>
              <a:rPr sz="1200" b="1" spc="-8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24h?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944623" y="4988052"/>
            <a:ext cx="525780" cy="3108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016252" y="4965192"/>
            <a:ext cx="380999" cy="3124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9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0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396049" y="216026"/>
                </a:lnTo>
                <a:lnTo>
                  <a:pt x="410065" y="213195"/>
                </a:lnTo>
                <a:lnTo>
                  <a:pt x="421509" y="205470"/>
                </a:lnTo>
                <a:lnTo>
                  <a:pt x="429225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5" y="21967"/>
                </a:lnTo>
                <a:lnTo>
                  <a:pt x="421509" y="10540"/>
                </a:lnTo>
                <a:lnTo>
                  <a:pt x="410065" y="2829"/>
                </a:lnTo>
                <a:lnTo>
                  <a:pt x="39604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40"/>
                </a:moveTo>
                <a:lnTo>
                  <a:pt x="2830" y="21967"/>
                </a:lnTo>
                <a:lnTo>
                  <a:pt x="10548" y="10540"/>
                </a:lnTo>
                <a:lnTo>
                  <a:pt x="21993" y="2829"/>
                </a:lnTo>
                <a:lnTo>
                  <a:pt x="36004" y="0"/>
                </a:lnTo>
                <a:lnTo>
                  <a:pt x="396049" y="0"/>
                </a:lnTo>
                <a:lnTo>
                  <a:pt x="410065" y="2829"/>
                </a:lnTo>
                <a:lnTo>
                  <a:pt x="421509" y="10540"/>
                </a:lnTo>
                <a:lnTo>
                  <a:pt x="429225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5" y="194006"/>
                </a:lnTo>
                <a:lnTo>
                  <a:pt x="421509" y="205470"/>
                </a:lnTo>
                <a:lnTo>
                  <a:pt x="410065" y="213195"/>
                </a:lnTo>
                <a:lnTo>
                  <a:pt x="396049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37664" y="5009133"/>
            <a:ext cx="137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168395" y="4988052"/>
            <a:ext cx="527304" cy="310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194304" y="4965192"/>
            <a:ext cx="472440" cy="3124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396113" y="0"/>
                </a:moveTo>
                <a:lnTo>
                  <a:pt x="36068" y="0"/>
                </a:lnTo>
                <a:lnTo>
                  <a:pt x="22020" y="2829"/>
                </a:lnTo>
                <a:lnTo>
                  <a:pt x="10556" y="10540"/>
                </a:lnTo>
                <a:lnTo>
                  <a:pt x="2831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1" y="194006"/>
                </a:lnTo>
                <a:lnTo>
                  <a:pt x="10556" y="205470"/>
                </a:lnTo>
                <a:lnTo>
                  <a:pt x="22020" y="213195"/>
                </a:lnTo>
                <a:lnTo>
                  <a:pt x="36068" y="216026"/>
                </a:lnTo>
                <a:lnTo>
                  <a:pt x="396113" y="216026"/>
                </a:lnTo>
                <a:lnTo>
                  <a:pt x="410086" y="213195"/>
                </a:lnTo>
                <a:lnTo>
                  <a:pt x="421513" y="205470"/>
                </a:lnTo>
                <a:lnTo>
                  <a:pt x="429224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4" y="21967"/>
                </a:lnTo>
                <a:lnTo>
                  <a:pt x="421513" y="10540"/>
                </a:lnTo>
                <a:lnTo>
                  <a:pt x="410086" y="2829"/>
                </a:lnTo>
                <a:lnTo>
                  <a:pt x="39611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0" y="35940"/>
                </a:moveTo>
                <a:lnTo>
                  <a:pt x="2831" y="21967"/>
                </a:lnTo>
                <a:lnTo>
                  <a:pt x="10556" y="10540"/>
                </a:lnTo>
                <a:lnTo>
                  <a:pt x="22020" y="2829"/>
                </a:lnTo>
                <a:lnTo>
                  <a:pt x="36068" y="0"/>
                </a:lnTo>
                <a:lnTo>
                  <a:pt x="396113" y="0"/>
                </a:lnTo>
                <a:lnTo>
                  <a:pt x="410086" y="2829"/>
                </a:lnTo>
                <a:lnTo>
                  <a:pt x="421513" y="10540"/>
                </a:lnTo>
                <a:lnTo>
                  <a:pt x="429224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4" y="194006"/>
                </a:lnTo>
                <a:lnTo>
                  <a:pt x="421513" y="205470"/>
                </a:lnTo>
                <a:lnTo>
                  <a:pt x="410086" y="213195"/>
                </a:lnTo>
                <a:lnTo>
                  <a:pt x="396113" y="216026"/>
                </a:lnTo>
                <a:lnTo>
                  <a:pt x="36068" y="216026"/>
                </a:lnTo>
                <a:lnTo>
                  <a:pt x="22020" y="213195"/>
                </a:lnTo>
                <a:lnTo>
                  <a:pt x="10556" y="205470"/>
                </a:lnTo>
                <a:lnTo>
                  <a:pt x="2831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16351" y="5009133"/>
            <a:ext cx="229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24000" y="5276089"/>
            <a:ext cx="1379220" cy="384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565148" y="5289804"/>
            <a:ext cx="1249680" cy="3124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1283588" y="0"/>
                </a:moveTo>
                <a:lnTo>
                  <a:pt x="48004" y="0"/>
                </a:lnTo>
                <a:lnTo>
                  <a:pt x="29319" y="3768"/>
                </a:lnTo>
                <a:lnTo>
                  <a:pt x="14060" y="14049"/>
                </a:lnTo>
                <a:lnTo>
                  <a:pt x="3772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72" y="258724"/>
                </a:lnTo>
                <a:lnTo>
                  <a:pt x="14060" y="273973"/>
                </a:lnTo>
                <a:lnTo>
                  <a:pt x="29319" y="284246"/>
                </a:lnTo>
                <a:lnTo>
                  <a:pt x="48004" y="288010"/>
                </a:lnTo>
                <a:lnTo>
                  <a:pt x="1283588" y="288010"/>
                </a:lnTo>
                <a:lnTo>
                  <a:pt x="1302287" y="284246"/>
                </a:lnTo>
                <a:lnTo>
                  <a:pt x="1317545" y="273973"/>
                </a:lnTo>
                <a:lnTo>
                  <a:pt x="1327826" y="258724"/>
                </a:lnTo>
                <a:lnTo>
                  <a:pt x="1331594" y="240029"/>
                </a:lnTo>
                <a:lnTo>
                  <a:pt x="1331594" y="48005"/>
                </a:lnTo>
                <a:lnTo>
                  <a:pt x="1327826" y="29307"/>
                </a:lnTo>
                <a:lnTo>
                  <a:pt x="1317545" y="14049"/>
                </a:lnTo>
                <a:lnTo>
                  <a:pt x="1302287" y="3768"/>
                </a:lnTo>
                <a:lnTo>
                  <a:pt x="128358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0" y="48005"/>
                </a:moveTo>
                <a:lnTo>
                  <a:pt x="3772" y="29307"/>
                </a:lnTo>
                <a:lnTo>
                  <a:pt x="14060" y="14049"/>
                </a:lnTo>
                <a:lnTo>
                  <a:pt x="29319" y="3768"/>
                </a:lnTo>
                <a:lnTo>
                  <a:pt x="48004" y="0"/>
                </a:lnTo>
                <a:lnTo>
                  <a:pt x="1283588" y="0"/>
                </a:lnTo>
                <a:lnTo>
                  <a:pt x="1302287" y="3768"/>
                </a:lnTo>
                <a:lnTo>
                  <a:pt x="1317545" y="14049"/>
                </a:lnTo>
                <a:lnTo>
                  <a:pt x="1327826" y="29307"/>
                </a:lnTo>
                <a:lnTo>
                  <a:pt x="1331594" y="48005"/>
                </a:lnTo>
                <a:lnTo>
                  <a:pt x="1331594" y="240029"/>
                </a:lnTo>
                <a:lnTo>
                  <a:pt x="1327826" y="258724"/>
                </a:lnTo>
                <a:lnTo>
                  <a:pt x="1317545" y="273973"/>
                </a:lnTo>
                <a:lnTo>
                  <a:pt x="1302287" y="284246"/>
                </a:lnTo>
                <a:lnTo>
                  <a:pt x="1283588" y="288010"/>
                </a:lnTo>
                <a:lnTo>
                  <a:pt x="48004" y="288010"/>
                </a:lnTo>
                <a:lnTo>
                  <a:pt x="29319" y="284246"/>
                </a:lnTo>
                <a:lnTo>
                  <a:pt x="14060" y="273973"/>
                </a:lnTo>
                <a:lnTo>
                  <a:pt x="3772" y="258724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524000" y="5637276"/>
            <a:ext cx="512064" cy="3108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534667" y="5614416"/>
            <a:ext cx="472440" cy="3124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3" y="0"/>
                </a:moveTo>
                <a:lnTo>
                  <a:pt x="36004" y="0"/>
                </a:lnTo>
                <a:lnTo>
                  <a:pt x="21990" y="2828"/>
                </a:lnTo>
                <a:lnTo>
                  <a:pt x="10545" y="10542"/>
                </a:lnTo>
                <a:lnTo>
                  <a:pt x="2829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9" y="194025"/>
                </a:lnTo>
                <a:lnTo>
                  <a:pt x="10545" y="205470"/>
                </a:lnTo>
                <a:lnTo>
                  <a:pt x="21990" y="213185"/>
                </a:lnTo>
                <a:lnTo>
                  <a:pt x="36004" y="216014"/>
                </a:lnTo>
                <a:lnTo>
                  <a:pt x="396043" y="216014"/>
                </a:lnTo>
                <a:lnTo>
                  <a:pt x="410059" y="213185"/>
                </a:lnTo>
                <a:lnTo>
                  <a:pt x="421503" y="205470"/>
                </a:lnTo>
                <a:lnTo>
                  <a:pt x="429218" y="194025"/>
                </a:lnTo>
                <a:lnTo>
                  <a:pt x="432047" y="180009"/>
                </a:lnTo>
                <a:lnTo>
                  <a:pt x="432047" y="35991"/>
                </a:lnTo>
                <a:lnTo>
                  <a:pt x="429218" y="21983"/>
                </a:lnTo>
                <a:lnTo>
                  <a:pt x="421503" y="10542"/>
                </a:lnTo>
                <a:lnTo>
                  <a:pt x="410059" y="2828"/>
                </a:lnTo>
                <a:lnTo>
                  <a:pt x="39604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9" y="21983"/>
                </a:lnTo>
                <a:lnTo>
                  <a:pt x="10545" y="10542"/>
                </a:lnTo>
                <a:lnTo>
                  <a:pt x="21990" y="2828"/>
                </a:lnTo>
                <a:lnTo>
                  <a:pt x="36004" y="0"/>
                </a:lnTo>
                <a:lnTo>
                  <a:pt x="396043" y="0"/>
                </a:lnTo>
                <a:lnTo>
                  <a:pt x="410059" y="2828"/>
                </a:lnTo>
                <a:lnTo>
                  <a:pt x="421503" y="10542"/>
                </a:lnTo>
                <a:lnTo>
                  <a:pt x="429218" y="21983"/>
                </a:lnTo>
                <a:lnTo>
                  <a:pt x="432047" y="35991"/>
                </a:lnTo>
                <a:lnTo>
                  <a:pt x="432047" y="180009"/>
                </a:lnTo>
                <a:lnTo>
                  <a:pt x="429218" y="194025"/>
                </a:lnTo>
                <a:lnTo>
                  <a:pt x="421503" y="205470"/>
                </a:lnTo>
                <a:lnTo>
                  <a:pt x="410059" y="213185"/>
                </a:lnTo>
                <a:lnTo>
                  <a:pt x="396043" y="216014"/>
                </a:lnTo>
                <a:lnTo>
                  <a:pt x="36004" y="216014"/>
                </a:lnTo>
                <a:lnTo>
                  <a:pt x="21990" y="213185"/>
                </a:lnTo>
                <a:lnTo>
                  <a:pt x="10545" y="205470"/>
                </a:lnTo>
                <a:lnTo>
                  <a:pt x="2829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524000" y="5996940"/>
            <a:ext cx="2674620" cy="5273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712976" y="5990844"/>
            <a:ext cx="2304288" cy="4953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2535466" y="0"/>
                </a:moveTo>
                <a:lnTo>
                  <a:pt x="72007" y="0"/>
                </a:lnTo>
                <a:lnTo>
                  <a:pt x="43979" y="5659"/>
                </a:lnTo>
                <a:lnTo>
                  <a:pt x="21090" y="21093"/>
                </a:lnTo>
                <a:lnTo>
                  <a:pt x="5658" y="43982"/>
                </a:lnTo>
                <a:lnTo>
                  <a:pt x="0" y="72008"/>
                </a:lnTo>
                <a:lnTo>
                  <a:pt x="0" y="360044"/>
                </a:lnTo>
                <a:lnTo>
                  <a:pt x="5658" y="388071"/>
                </a:lnTo>
                <a:lnTo>
                  <a:pt x="21090" y="410960"/>
                </a:lnTo>
                <a:lnTo>
                  <a:pt x="43979" y="426394"/>
                </a:lnTo>
                <a:lnTo>
                  <a:pt x="72007" y="432053"/>
                </a:lnTo>
                <a:lnTo>
                  <a:pt x="2535466" y="432053"/>
                </a:lnTo>
                <a:lnTo>
                  <a:pt x="2563487" y="426394"/>
                </a:lnTo>
                <a:lnTo>
                  <a:pt x="2586377" y="410960"/>
                </a:lnTo>
                <a:lnTo>
                  <a:pt x="2601813" y="388071"/>
                </a:lnTo>
                <a:lnTo>
                  <a:pt x="2607475" y="360044"/>
                </a:lnTo>
                <a:lnTo>
                  <a:pt x="2607475" y="72008"/>
                </a:lnTo>
                <a:lnTo>
                  <a:pt x="2601813" y="43982"/>
                </a:lnTo>
                <a:lnTo>
                  <a:pt x="2586377" y="21093"/>
                </a:lnTo>
                <a:lnTo>
                  <a:pt x="2563487" y="5659"/>
                </a:lnTo>
                <a:lnTo>
                  <a:pt x="253546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0" y="72008"/>
                </a:moveTo>
                <a:lnTo>
                  <a:pt x="5658" y="43982"/>
                </a:lnTo>
                <a:lnTo>
                  <a:pt x="21090" y="21093"/>
                </a:lnTo>
                <a:lnTo>
                  <a:pt x="43979" y="5659"/>
                </a:lnTo>
                <a:lnTo>
                  <a:pt x="72007" y="0"/>
                </a:lnTo>
                <a:lnTo>
                  <a:pt x="2535466" y="0"/>
                </a:lnTo>
                <a:lnTo>
                  <a:pt x="2563487" y="5659"/>
                </a:lnTo>
                <a:lnTo>
                  <a:pt x="2586377" y="21093"/>
                </a:lnTo>
                <a:lnTo>
                  <a:pt x="2601813" y="43982"/>
                </a:lnTo>
                <a:lnTo>
                  <a:pt x="2607475" y="72008"/>
                </a:lnTo>
                <a:lnTo>
                  <a:pt x="2607475" y="360044"/>
                </a:lnTo>
                <a:lnTo>
                  <a:pt x="2601813" y="388071"/>
                </a:lnTo>
                <a:lnTo>
                  <a:pt x="2586377" y="410960"/>
                </a:lnTo>
                <a:lnTo>
                  <a:pt x="2563487" y="426394"/>
                </a:lnTo>
                <a:lnTo>
                  <a:pt x="2535466" y="432053"/>
                </a:lnTo>
                <a:lnTo>
                  <a:pt x="72007" y="432053"/>
                </a:lnTo>
                <a:lnTo>
                  <a:pt x="43979" y="426394"/>
                </a:lnTo>
                <a:lnTo>
                  <a:pt x="21090" y="410960"/>
                </a:lnTo>
                <a:lnTo>
                  <a:pt x="5658" y="388071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375916" y="5637276"/>
            <a:ext cx="527304" cy="31089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447544" y="5614416"/>
            <a:ext cx="381000" cy="3124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62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8" y="194025"/>
                </a:lnTo>
                <a:lnTo>
                  <a:pt x="10544" y="205470"/>
                </a:lnTo>
                <a:lnTo>
                  <a:pt x="21988" y="213185"/>
                </a:lnTo>
                <a:lnTo>
                  <a:pt x="36004" y="216014"/>
                </a:lnTo>
                <a:lnTo>
                  <a:pt x="396062" y="216014"/>
                </a:lnTo>
                <a:lnTo>
                  <a:pt x="410036" y="213185"/>
                </a:lnTo>
                <a:lnTo>
                  <a:pt x="421462" y="205470"/>
                </a:lnTo>
                <a:lnTo>
                  <a:pt x="429173" y="194025"/>
                </a:lnTo>
                <a:lnTo>
                  <a:pt x="432003" y="180009"/>
                </a:lnTo>
                <a:lnTo>
                  <a:pt x="432003" y="35991"/>
                </a:lnTo>
                <a:lnTo>
                  <a:pt x="429173" y="21983"/>
                </a:lnTo>
                <a:lnTo>
                  <a:pt x="421462" y="10542"/>
                </a:lnTo>
                <a:lnTo>
                  <a:pt x="410036" y="2828"/>
                </a:lnTo>
                <a:lnTo>
                  <a:pt x="3960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8" y="21983"/>
                </a:lnTo>
                <a:lnTo>
                  <a:pt x="10544" y="10542"/>
                </a:lnTo>
                <a:lnTo>
                  <a:pt x="21988" y="2828"/>
                </a:lnTo>
                <a:lnTo>
                  <a:pt x="36004" y="0"/>
                </a:lnTo>
                <a:lnTo>
                  <a:pt x="396062" y="0"/>
                </a:lnTo>
                <a:lnTo>
                  <a:pt x="410036" y="2828"/>
                </a:lnTo>
                <a:lnTo>
                  <a:pt x="421462" y="10542"/>
                </a:lnTo>
                <a:lnTo>
                  <a:pt x="429173" y="21983"/>
                </a:lnTo>
                <a:lnTo>
                  <a:pt x="432003" y="35991"/>
                </a:lnTo>
                <a:lnTo>
                  <a:pt x="432003" y="180009"/>
                </a:lnTo>
                <a:lnTo>
                  <a:pt x="429173" y="194025"/>
                </a:lnTo>
                <a:lnTo>
                  <a:pt x="421462" y="205470"/>
                </a:lnTo>
                <a:lnTo>
                  <a:pt x="410036" y="213185"/>
                </a:lnTo>
                <a:lnTo>
                  <a:pt x="396062" y="216014"/>
                </a:lnTo>
                <a:lnTo>
                  <a:pt x="36004" y="216014"/>
                </a:lnTo>
                <a:lnTo>
                  <a:pt x="21988" y="213185"/>
                </a:lnTo>
                <a:lnTo>
                  <a:pt x="10544" y="205470"/>
                </a:lnTo>
                <a:lnTo>
                  <a:pt x="2828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56690" y="5333238"/>
            <a:ext cx="22040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ABCDscore </a:t>
            </a:r>
            <a:r>
              <a:rPr sz="12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&gt;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4?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925194" algn="l"/>
              </a:tabLst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870" marR="5080" indent="-167640"/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Dimettere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a domicilio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con visita  neurologica</a:t>
            </a: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ambulatoriale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305556" y="5276089"/>
            <a:ext cx="252983" cy="8168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389377" y="5623560"/>
            <a:ext cx="85343" cy="853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144018" y="648042"/>
                </a:moveTo>
                <a:lnTo>
                  <a:pt x="0" y="648042"/>
                </a:lnTo>
                <a:lnTo>
                  <a:pt x="72009" y="720051"/>
                </a:lnTo>
                <a:lnTo>
                  <a:pt x="144018" y="648042"/>
                </a:lnTo>
                <a:close/>
              </a:path>
              <a:path w="144144" h="720089">
                <a:moveTo>
                  <a:pt x="108077" y="0"/>
                </a:moveTo>
                <a:lnTo>
                  <a:pt x="36068" y="0"/>
                </a:lnTo>
                <a:lnTo>
                  <a:pt x="36068" y="648042"/>
                </a:lnTo>
                <a:lnTo>
                  <a:pt x="108077" y="648042"/>
                </a:lnTo>
                <a:lnTo>
                  <a:pt x="108077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0" y="648042"/>
                </a:moveTo>
                <a:lnTo>
                  <a:pt x="36068" y="648042"/>
                </a:lnTo>
                <a:lnTo>
                  <a:pt x="36068" y="0"/>
                </a:lnTo>
                <a:lnTo>
                  <a:pt x="108077" y="0"/>
                </a:lnTo>
                <a:lnTo>
                  <a:pt x="108077" y="648042"/>
                </a:lnTo>
                <a:lnTo>
                  <a:pt x="144018" y="648042"/>
                </a:lnTo>
                <a:lnTo>
                  <a:pt x="72009" y="720051"/>
                </a:lnTo>
                <a:lnTo>
                  <a:pt x="0" y="64804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113020" y="2756917"/>
            <a:ext cx="958596" cy="4541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134356" y="2714244"/>
            <a:ext cx="905255" cy="4953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159884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804163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24" y="323397"/>
                </a:lnTo>
                <a:lnTo>
                  <a:pt x="17605" y="342455"/>
                </a:lnTo>
                <a:lnTo>
                  <a:pt x="36701" y="355322"/>
                </a:lnTo>
                <a:lnTo>
                  <a:pt x="60070" y="360044"/>
                </a:lnTo>
                <a:lnTo>
                  <a:pt x="804163" y="360044"/>
                </a:lnTo>
                <a:lnTo>
                  <a:pt x="827460" y="355322"/>
                </a:lnTo>
                <a:lnTo>
                  <a:pt x="846518" y="342455"/>
                </a:lnTo>
                <a:lnTo>
                  <a:pt x="859385" y="323397"/>
                </a:lnTo>
                <a:lnTo>
                  <a:pt x="864107" y="300100"/>
                </a:lnTo>
                <a:lnTo>
                  <a:pt x="864107" y="60070"/>
                </a:lnTo>
                <a:lnTo>
                  <a:pt x="859385" y="36701"/>
                </a:lnTo>
                <a:lnTo>
                  <a:pt x="846518" y="17605"/>
                </a:lnTo>
                <a:lnTo>
                  <a:pt x="827460" y="4724"/>
                </a:lnTo>
                <a:lnTo>
                  <a:pt x="80416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159884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60070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804163" y="0"/>
                </a:lnTo>
                <a:lnTo>
                  <a:pt x="827460" y="4724"/>
                </a:lnTo>
                <a:lnTo>
                  <a:pt x="846518" y="17605"/>
                </a:lnTo>
                <a:lnTo>
                  <a:pt x="859385" y="36701"/>
                </a:lnTo>
                <a:lnTo>
                  <a:pt x="864107" y="60070"/>
                </a:lnTo>
                <a:lnTo>
                  <a:pt x="864107" y="300100"/>
                </a:lnTo>
                <a:lnTo>
                  <a:pt x="859385" y="323397"/>
                </a:lnTo>
                <a:lnTo>
                  <a:pt x="846518" y="342455"/>
                </a:lnTo>
                <a:lnTo>
                  <a:pt x="827460" y="355322"/>
                </a:lnTo>
                <a:lnTo>
                  <a:pt x="804163" y="360044"/>
                </a:lnTo>
                <a:lnTo>
                  <a:pt x="60070" y="360044"/>
                </a:lnTo>
                <a:lnTo>
                  <a:pt x="36701" y="355322"/>
                </a:lnTo>
                <a:lnTo>
                  <a:pt x="17605" y="342455"/>
                </a:lnTo>
                <a:lnTo>
                  <a:pt x="4724" y="323397"/>
                </a:lnTo>
                <a:lnTo>
                  <a:pt x="0" y="300100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256658" y="2757042"/>
            <a:ext cx="598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120384" y="2756917"/>
            <a:ext cx="958596" cy="4541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143244" y="2714244"/>
            <a:ext cx="841248" cy="4953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168010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804037" y="0"/>
                </a:moveTo>
                <a:lnTo>
                  <a:pt x="59943" y="0"/>
                </a:lnTo>
                <a:lnTo>
                  <a:pt x="36647" y="4724"/>
                </a:lnTo>
                <a:lnTo>
                  <a:pt x="17589" y="17605"/>
                </a:lnTo>
                <a:lnTo>
                  <a:pt x="4722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22" y="323397"/>
                </a:lnTo>
                <a:lnTo>
                  <a:pt x="17589" y="342455"/>
                </a:lnTo>
                <a:lnTo>
                  <a:pt x="36647" y="355322"/>
                </a:lnTo>
                <a:lnTo>
                  <a:pt x="59943" y="360044"/>
                </a:lnTo>
                <a:lnTo>
                  <a:pt x="804037" y="360044"/>
                </a:lnTo>
                <a:lnTo>
                  <a:pt x="827406" y="355322"/>
                </a:lnTo>
                <a:lnTo>
                  <a:pt x="846502" y="342455"/>
                </a:lnTo>
                <a:lnTo>
                  <a:pt x="859383" y="323397"/>
                </a:lnTo>
                <a:lnTo>
                  <a:pt x="864107" y="300100"/>
                </a:lnTo>
                <a:lnTo>
                  <a:pt x="864107" y="60070"/>
                </a:lnTo>
                <a:lnTo>
                  <a:pt x="859383" y="36701"/>
                </a:lnTo>
                <a:lnTo>
                  <a:pt x="846502" y="17605"/>
                </a:lnTo>
                <a:lnTo>
                  <a:pt x="827406" y="4724"/>
                </a:lnTo>
                <a:lnTo>
                  <a:pt x="80403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168010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60070"/>
                </a:moveTo>
                <a:lnTo>
                  <a:pt x="4722" y="36701"/>
                </a:lnTo>
                <a:lnTo>
                  <a:pt x="17589" y="17605"/>
                </a:lnTo>
                <a:lnTo>
                  <a:pt x="36647" y="4724"/>
                </a:lnTo>
                <a:lnTo>
                  <a:pt x="59943" y="0"/>
                </a:lnTo>
                <a:lnTo>
                  <a:pt x="804037" y="0"/>
                </a:lnTo>
                <a:lnTo>
                  <a:pt x="827406" y="4724"/>
                </a:lnTo>
                <a:lnTo>
                  <a:pt x="846502" y="17605"/>
                </a:lnTo>
                <a:lnTo>
                  <a:pt x="859383" y="36701"/>
                </a:lnTo>
                <a:lnTo>
                  <a:pt x="864107" y="60070"/>
                </a:lnTo>
                <a:lnTo>
                  <a:pt x="864107" y="300100"/>
                </a:lnTo>
                <a:lnTo>
                  <a:pt x="859383" y="323397"/>
                </a:lnTo>
                <a:lnTo>
                  <a:pt x="846502" y="342455"/>
                </a:lnTo>
                <a:lnTo>
                  <a:pt x="827406" y="355322"/>
                </a:lnTo>
                <a:lnTo>
                  <a:pt x="804037" y="360044"/>
                </a:lnTo>
                <a:lnTo>
                  <a:pt x="59943" y="360044"/>
                </a:lnTo>
                <a:lnTo>
                  <a:pt x="36647" y="355322"/>
                </a:lnTo>
                <a:lnTo>
                  <a:pt x="17589" y="342455"/>
                </a:lnTo>
                <a:lnTo>
                  <a:pt x="4722" y="323397"/>
                </a:lnTo>
                <a:lnTo>
                  <a:pt x="0" y="300100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864097" y="2382773"/>
            <a:ext cx="999490" cy="582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HINTS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413384">
              <a:spcBef>
                <a:spcPts val="103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298438" y="2939922"/>
            <a:ext cx="541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centrale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113020" y="3188208"/>
            <a:ext cx="958596" cy="67055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145024" y="3162300"/>
            <a:ext cx="832103" cy="6781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159884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768095" y="0"/>
                </a:moveTo>
                <a:lnTo>
                  <a:pt x="96012" y="0"/>
                </a:lnTo>
                <a:lnTo>
                  <a:pt x="58668" y="7536"/>
                </a:lnTo>
                <a:lnTo>
                  <a:pt x="28146" y="28098"/>
                </a:lnTo>
                <a:lnTo>
                  <a:pt x="7554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54" y="517403"/>
                </a:lnTo>
                <a:lnTo>
                  <a:pt x="28146" y="547925"/>
                </a:lnTo>
                <a:lnTo>
                  <a:pt x="58668" y="568517"/>
                </a:lnTo>
                <a:lnTo>
                  <a:pt x="96012" y="576071"/>
                </a:lnTo>
                <a:lnTo>
                  <a:pt x="768095" y="576071"/>
                </a:lnTo>
                <a:lnTo>
                  <a:pt x="805493" y="568517"/>
                </a:lnTo>
                <a:lnTo>
                  <a:pt x="836009" y="547925"/>
                </a:lnTo>
                <a:lnTo>
                  <a:pt x="856571" y="517403"/>
                </a:lnTo>
                <a:lnTo>
                  <a:pt x="864107" y="480059"/>
                </a:lnTo>
                <a:lnTo>
                  <a:pt x="864107" y="96012"/>
                </a:lnTo>
                <a:lnTo>
                  <a:pt x="856571" y="58614"/>
                </a:lnTo>
                <a:lnTo>
                  <a:pt x="836009" y="28098"/>
                </a:lnTo>
                <a:lnTo>
                  <a:pt x="805493" y="7536"/>
                </a:lnTo>
                <a:lnTo>
                  <a:pt x="7680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159884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0" y="96012"/>
                </a:moveTo>
                <a:lnTo>
                  <a:pt x="7554" y="58614"/>
                </a:lnTo>
                <a:lnTo>
                  <a:pt x="28146" y="28098"/>
                </a:lnTo>
                <a:lnTo>
                  <a:pt x="58668" y="7536"/>
                </a:lnTo>
                <a:lnTo>
                  <a:pt x="96012" y="0"/>
                </a:lnTo>
                <a:lnTo>
                  <a:pt x="768095" y="0"/>
                </a:lnTo>
                <a:lnTo>
                  <a:pt x="805493" y="7536"/>
                </a:lnTo>
                <a:lnTo>
                  <a:pt x="836009" y="28098"/>
                </a:lnTo>
                <a:lnTo>
                  <a:pt x="856571" y="58614"/>
                </a:lnTo>
                <a:lnTo>
                  <a:pt x="864107" y="96012"/>
                </a:lnTo>
                <a:lnTo>
                  <a:pt x="864107" y="480059"/>
                </a:lnTo>
                <a:lnTo>
                  <a:pt x="856571" y="517403"/>
                </a:lnTo>
                <a:lnTo>
                  <a:pt x="836009" y="547925"/>
                </a:lnTo>
                <a:lnTo>
                  <a:pt x="805493" y="568517"/>
                </a:lnTo>
                <a:lnTo>
                  <a:pt x="768095" y="576071"/>
                </a:lnTo>
                <a:lnTo>
                  <a:pt x="96012" y="576071"/>
                </a:lnTo>
                <a:lnTo>
                  <a:pt x="58668" y="568517"/>
                </a:lnTo>
                <a:lnTo>
                  <a:pt x="28146" y="547925"/>
                </a:lnTo>
                <a:lnTo>
                  <a:pt x="7554" y="517403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267326" y="2856991"/>
            <a:ext cx="652145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45300"/>
              </a:lnSpc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ri</a:t>
            </a:r>
            <a:r>
              <a:rPr sz="1200" b="1" spc="-2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ri</a:t>
            </a: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a 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Presa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102235"/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z="1200" b="1" spc="-9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carico  ORL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120384" y="3188208"/>
            <a:ext cx="958596" cy="6705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170676" y="3253740"/>
            <a:ext cx="858012" cy="4953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168010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768095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36" y="517403"/>
                </a:lnTo>
                <a:lnTo>
                  <a:pt x="28098" y="547925"/>
                </a:lnTo>
                <a:lnTo>
                  <a:pt x="58614" y="568517"/>
                </a:lnTo>
                <a:lnTo>
                  <a:pt x="96012" y="576071"/>
                </a:lnTo>
                <a:lnTo>
                  <a:pt x="768095" y="576071"/>
                </a:lnTo>
                <a:lnTo>
                  <a:pt x="805439" y="568517"/>
                </a:lnTo>
                <a:lnTo>
                  <a:pt x="835961" y="547925"/>
                </a:lnTo>
                <a:lnTo>
                  <a:pt x="856553" y="517403"/>
                </a:lnTo>
                <a:lnTo>
                  <a:pt x="864107" y="480059"/>
                </a:lnTo>
                <a:lnTo>
                  <a:pt x="864107" y="96012"/>
                </a:lnTo>
                <a:lnTo>
                  <a:pt x="856553" y="58614"/>
                </a:lnTo>
                <a:lnTo>
                  <a:pt x="835961" y="28098"/>
                </a:lnTo>
                <a:lnTo>
                  <a:pt x="805439" y="7536"/>
                </a:lnTo>
                <a:lnTo>
                  <a:pt x="7680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168010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0" y="96012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lnTo>
                  <a:pt x="768095" y="0"/>
                </a:lnTo>
                <a:lnTo>
                  <a:pt x="805439" y="7536"/>
                </a:lnTo>
                <a:lnTo>
                  <a:pt x="835961" y="28098"/>
                </a:lnTo>
                <a:lnTo>
                  <a:pt x="856553" y="58614"/>
                </a:lnTo>
                <a:lnTo>
                  <a:pt x="864107" y="96012"/>
                </a:lnTo>
                <a:lnTo>
                  <a:pt x="864107" y="480059"/>
                </a:lnTo>
                <a:lnTo>
                  <a:pt x="856553" y="517403"/>
                </a:lnTo>
                <a:lnTo>
                  <a:pt x="835961" y="547925"/>
                </a:lnTo>
                <a:lnTo>
                  <a:pt x="805439" y="568517"/>
                </a:lnTo>
                <a:lnTo>
                  <a:pt x="768095" y="576071"/>
                </a:lnTo>
                <a:lnTo>
                  <a:pt x="96012" y="576071"/>
                </a:lnTo>
                <a:lnTo>
                  <a:pt x="58614" y="568517"/>
                </a:lnTo>
                <a:lnTo>
                  <a:pt x="28098" y="547925"/>
                </a:lnTo>
                <a:lnTo>
                  <a:pt x="7536" y="517403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292722" y="3297173"/>
            <a:ext cx="61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Neuro 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mmag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615940" y="3835909"/>
            <a:ext cx="950976" cy="4556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747003" y="3838955"/>
            <a:ext cx="688848" cy="39014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663946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795654" y="0"/>
                </a:moveTo>
                <a:lnTo>
                  <a:pt x="60070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5"/>
                </a:lnTo>
                <a:lnTo>
                  <a:pt x="795654" y="360045"/>
                </a:lnTo>
                <a:lnTo>
                  <a:pt x="819024" y="355320"/>
                </a:lnTo>
                <a:lnTo>
                  <a:pt x="838120" y="342439"/>
                </a:lnTo>
                <a:lnTo>
                  <a:pt x="851001" y="323343"/>
                </a:lnTo>
                <a:lnTo>
                  <a:pt x="855726" y="299974"/>
                </a:lnTo>
                <a:lnTo>
                  <a:pt x="855726" y="59944"/>
                </a:lnTo>
                <a:lnTo>
                  <a:pt x="851001" y="36593"/>
                </a:lnTo>
                <a:lnTo>
                  <a:pt x="838120" y="17541"/>
                </a:lnTo>
                <a:lnTo>
                  <a:pt x="819024" y="4704"/>
                </a:lnTo>
                <a:lnTo>
                  <a:pt x="7956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663946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0" y="59944"/>
                </a:moveTo>
                <a:lnTo>
                  <a:pt x="4724" y="36593"/>
                </a:lnTo>
                <a:lnTo>
                  <a:pt x="17605" y="17541"/>
                </a:lnTo>
                <a:lnTo>
                  <a:pt x="36701" y="4704"/>
                </a:lnTo>
                <a:lnTo>
                  <a:pt x="60070" y="0"/>
                </a:lnTo>
                <a:lnTo>
                  <a:pt x="795654" y="0"/>
                </a:lnTo>
                <a:lnTo>
                  <a:pt x="819024" y="4704"/>
                </a:lnTo>
                <a:lnTo>
                  <a:pt x="838120" y="17541"/>
                </a:lnTo>
                <a:lnTo>
                  <a:pt x="851001" y="36593"/>
                </a:lnTo>
                <a:lnTo>
                  <a:pt x="855726" y="59944"/>
                </a:lnTo>
                <a:lnTo>
                  <a:pt x="855726" y="299974"/>
                </a:lnTo>
                <a:lnTo>
                  <a:pt x="851001" y="323343"/>
                </a:lnTo>
                <a:lnTo>
                  <a:pt x="838120" y="342439"/>
                </a:lnTo>
                <a:lnTo>
                  <a:pt x="819024" y="355320"/>
                </a:lnTo>
                <a:lnTo>
                  <a:pt x="795654" y="360045"/>
                </a:lnTo>
                <a:lnTo>
                  <a:pt x="60070" y="360045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00165" y="3895090"/>
            <a:ext cx="384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600" b="1" spc="-2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553201" y="3835909"/>
            <a:ext cx="949451" cy="4556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6693408" y="3838955"/>
            <a:ext cx="670560" cy="39014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600063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795654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04" y="323343"/>
                </a:lnTo>
                <a:lnTo>
                  <a:pt x="17541" y="342439"/>
                </a:lnTo>
                <a:lnTo>
                  <a:pt x="36593" y="355320"/>
                </a:lnTo>
                <a:lnTo>
                  <a:pt x="59944" y="360045"/>
                </a:lnTo>
                <a:lnTo>
                  <a:pt x="795654" y="360045"/>
                </a:lnTo>
                <a:lnTo>
                  <a:pt x="819024" y="355320"/>
                </a:lnTo>
                <a:lnTo>
                  <a:pt x="838120" y="342439"/>
                </a:lnTo>
                <a:lnTo>
                  <a:pt x="851001" y="323343"/>
                </a:lnTo>
                <a:lnTo>
                  <a:pt x="855726" y="299974"/>
                </a:lnTo>
                <a:lnTo>
                  <a:pt x="855726" y="59944"/>
                </a:lnTo>
                <a:lnTo>
                  <a:pt x="851001" y="36593"/>
                </a:lnTo>
                <a:lnTo>
                  <a:pt x="838120" y="17541"/>
                </a:lnTo>
                <a:lnTo>
                  <a:pt x="819024" y="4704"/>
                </a:lnTo>
                <a:lnTo>
                  <a:pt x="7956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600063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4" y="0"/>
                </a:lnTo>
                <a:lnTo>
                  <a:pt x="795654" y="0"/>
                </a:lnTo>
                <a:lnTo>
                  <a:pt x="819024" y="4704"/>
                </a:lnTo>
                <a:lnTo>
                  <a:pt x="838120" y="17541"/>
                </a:lnTo>
                <a:lnTo>
                  <a:pt x="851001" y="36593"/>
                </a:lnTo>
                <a:lnTo>
                  <a:pt x="855726" y="59944"/>
                </a:lnTo>
                <a:lnTo>
                  <a:pt x="855726" y="299974"/>
                </a:lnTo>
                <a:lnTo>
                  <a:pt x="851001" y="323343"/>
                </a:lnTo>
                <a:lnTo>
                  <a:pt x="838120" y="342439"/>
                </a:lnTo>
                <a:lnTo>
                  <a:pt x="819024" y="355320"/>
                </a:lnTo>
                <a:lnTo>
                  <a:pt x="795654" y="360045"/>
                </a:lnTo>
                <a:lnTo>
                  <a:pt x="59944" y="360045"/>
                </a:lnTo>
                <a:lnTo>
                  <a:pt x="36593" y="355320"/>
                </a:lnTo>
                <a:lnTo>
                  <a:pt x="17541" y="342439"/>
                </a:lnTo>
                <a:lnTo>
                  <a:pt x="470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845301" y="3895090"/>
            <a:ext cx="366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401056" y="4268723"/>
            <a:ext cx="1175003" cy="52730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503164" y="4262628"/>
            <a:ext cx="989076" cy="4953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447920" y="4293108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5" h="432435">
                <a:moveTo>
                  <a:pt x="1008126" y="0"/>
                </a:moveTo>
                <a:lnTo>
                  <a:pt x="72008" y="0"/>
                </a:lnTo>
                <a:lnTo>
                  <a:pt x="43987" y="5661"/>
                </a:lnTo>
                <a:lnTo>
                  <a:pt x="21097" y="21097"/>
                </a:lnTo>
                <a:lnTo>
                  <a:pt x="5661" y="43987"/>
                </a:lnTo>
                <a:lnTo>
                  <a:pt x="0" y="72009"/>
                </a:lnTo>
                <a:lnTo>
                  <a:pt x="0" y="360045"/>
                </a:lnTo>
                <a:lnTo>
                  <a:pt x="5661" y="388066"/>
                </a:lnTo>
                <a:lnTo>
                  <a:pt x="21097" y="410956"/>
                </a:lnTo>
                <a:lnTo>
                  <a:pt x="43987" y="426392"/>
                </a:lnTo>
                <a:lnTo>
                  <a:pt x="72008" y="432054"/>
                </a:lnTo>
                <a:lnTo>
                  <a:pt x="1008126" y="432054"/>
                </a:lnTo>
                <a:lnTo>
                  <a:pt x="1036147" y="426392"/>
                </a:lnTo>
                <a:lnTo>
                  <a:pt x="1059037" y="410956"/>
                </a:lnTo>
                <a:lnTo>
                  <a:pt x="1074473" y="388066"/>
                </a:lnTo>
                <a:lnTo>
                  <a:pt x="1080134" y="360045"/>
                </a:lnTo>
                <a:lnTo>
                  <a:pt x="1080134" y="72009"/>
                </a:lnTo>
                <a:lnTo>
                  <a:pt x="1074473" y="43987"/>
                </a:lnTo>
                <a:lnTo>
                  <a:pt x="1059037" y="21097"/>
                </a:lnTo>
                <a:lnTo>
                  <a:pt x="1036147" y="5661"/>
                </a:lnTo>
                <a:lnTo>
                  <a:pt x="100812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447920" y="4293108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5" h="432435">
                <a:moveTo>
                  <a:pt x="0" y="72009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8" y="0"/>
                </a:lnTo>
                <a:lnTo>
                  <a:pt x="1008126" y="0"/>
                </a:lnTo>
                <a:lnTo>
                  <a:pt x="1036147" y="5661"/>
                </a:lnTo>
                <a:lnTo>
                  <a:pt x="1059037" y="21097"/>
                </a:lnTo>
                <a:lnTo>
                  <a:pt x="1074473" y="43987"/>
                </a:lnTo>
                <a:lnTo>
                  <a:pt x="1080134" y="72009"/>
                </a:lnTo>
                <a:lnTo>
                  <a:pt x="1080134" y="360045"/>
                </a:lnTo>
                <a:lnTo>
                  <a:pt x="1074473" y="388066"/>
                </a:lnTo>
                <a:lnTo>
                  <a:pt x="1059037" y="410956"/>
                </a:lnTo>
                <a:lnTo>
                  <a:pt x="1036147" y="426392"/>
                </a:lnTo>
                <a:lnTo>
                  <a:pt x="1008126" y="432054"/>
                </a:lnTo>
                <a:lnTo>
                  <a:pt x="72008" y="432054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625211" y="4305427"/>
            <a:ext cx="725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ricovero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  Neu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800000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ogia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804160" y="2253995"/>
            <a:ext cx="2441448" cy="359054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986784" y="4002024"/>
            <a:ext cx="85343" cy="853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855594" y="2276856"/>
            <a:ext cx="2346960" cy="3495675"/>
          </a:xfrm>
          <a:custGeom>
            <a:avLst/>
            <a:gdLst/>
            <a:ahLst/>
            <a:cxnLst/>
            <a:rect l="l" t="t" r="r" b="b"/>
            <a:pathLst>
              <a:path w="2346960" h="3495675">
                <a:moveTo>
                  <a:pt x="0" y="3495535"/>
                </a:moveTo>
                <a:lnTo>
                  <a:pt x="39648" y="3457646"/>
                </a:lnTo>
                <a:lnTo>
                  <a:pt x="80235" y="3420569"/>
                </a:lnTo>
                <a:lnTo>
                  <a:pt x="120353" y="3383083"/>
                </a:lnTo>
                <a:lnTo>
                  <a:pt x="158593" y="3343967"/>
                </a:lnTo>
                <a:lnTo>
                  <a:pt x="193548" y="3302000"/>
                </a:lnTo>
                <a:lnTo>
                  <a:pt x="217453" y="3269672"/>
                </a:lnTo>
                <a:lnTo>
                  <a:pt x="228393" y="3255311"/>
                </a:lnTo>
                <a:lnTo>
                  <a:pt x="240071" y="3243117"/>
                </a:lnTo>
                <a:lnTo>
                  <a:pt x="266192" y="3217291"/>
                </a:lnTo>
                <a:lnTo>
                  <a:pt x="271926" y="3205051"/>
                </a:lnTo>
                <a:lnTo>
                  <a:pt x="290322" y="3168904"/>
                </a:lnTo>
                <a:lnTo>
                  <a:pt x="353662" y="3116532"/>
                </a:lnTo>
                <a:lnTo>
                  <a:pt x="400192" y="3090164"/>
                </a:lnTo>
                <a:lnTo>
                  <a:pt x="423253" y="3080041"/>
                </a:lnTo>
                <a:lnTo>
                  <a:pt x="456586" y="3063964"/>
                </a:lnTo>
                <a:lnTo>
                  <a:pt x="508000" y="3035935"/>
                </a:lnTo>
                <a:lnTo>
                  <a:pt x="520471" y="3027384"/>
                </a:lnTo>
                <a:lnTo>
                  <a:pt x="532145" y="3017631"/>
                </a:lnTo>
                <a:lnTo>
                  <a:pt x="543843" y="3007949"/>
                </a:lnTo>
                <a:lnTo>
                  <a:pt x="556387" y="2999613"/>
                </a:lnTo>
                <a:lnTo>
                  <a:pt x="577123" y="2989562"/>
                </a:lnTo>
                <a:lnTo>
                  <a:pt x="598455" y="2980832"/>
                </a:lnTo>
                <a:lnTo>
                  <a:pt x="619930" y="2972413"/>
                </a:lnTo>
                <a:lnTo>
                  <a:pt x="641096" y="2963291"/>
                </a:lnTo>
                <a:lnTo>
                  <a:pt x="665271" y="2951194"/>
                </a:lnTo>
                <a:lnTo>
                  <a:pt x="689149" y="2938430"/>
                </a:lnTo>
                <a:lnTo>
                  <a:pt x="713194" y="2926000"/>
                </a:lnTo>
                <a:lnTo>
                  <a:pt x="737869" y="2914904"/>
                </a:lnTo>
                <a:lnTo>
                  <a:pt x="777474" y="2899197"/>
                </a:lnTo>
                <a:lnTo>
                  <a:pt x="818959" y="2882026"/>
                </a:lnTo>
                <a:lnTo>
                  <a:pt x="859206" y="2863165"/>
                </a:lnTo>
                <a:lnTo>
                  <a:pt x="895096" y="2842387"/>
                </a:lnTo>
                <a:lnTo>
                  <a:pt x="1040257" y="2745613"/>
                </a:lnTo>
                <a:lnTo>
                  <a:pt x="1064321" y="2729114"/>
                </a:lnTo>
                <a:lnTo>
                  <a:pt x="1075324" y="2722022"/>
                </a:lnTo>
                <a:lnTo>
                  <a:pt x="1086923" y="2717645"/>
                </a:lnTo>
                <a:lnTo>
                  <a:pt x="1112774" y="2709291"/>
                </a:lnTo>
                <a:lnTo>
                  <a:pt x="1140531" y="2688752"/>
                </a:lnTo>
                <a:lnTo>
                  <a:pt x="1195998" y="2647676"/>
                </a:lnTo>
                <a:lnTo>
                  <a:pt x="1257963" y="2588209"/>
                </a:lnTo>
                <a:lnTo>
                  <a:pt x="1298670" y="2546646"/>
                </a:lnTo>
                <a:lnTo>
                  <a:pt x="1336760" y="2522037"/>
                </a:lnTo>
                <a:lnTo>
                  <a:pt x="1342405" y="2515520"/>
                </a:lnTo>
                <a:lnTo>
                  <a:pt x="1348170" y="2509146"/>
                </a:lnTo>
                <a:lnTo>
                  <a:pt x="1409271" y="2476769"/>
                </a:lnTo>
                <a:lnTo>
                  <a:pt x="1463548" y="2455291"/>
                </a:lnTo>
                <a:lnTo>
                  <a:pt x="1508857" y="2446004"/>
                </a:lnTo>
                <a:lnTo>
                  <a:pt x="1524000" y="2443226"/>
                </a:lnTo>
                <a:lnTo>
                  <a:pt x="1532925" y="2436866"/>
                </a:lnTo>
                <a:lnTo>
                  <a:pt x="1541684" y="2430256"/>
                </a:lnTo>
                <a:lnTo>
                  <a:pt x="1550681" y="2424098"/>
                </a:lnTo>
                <a:lnTo>
                  <a:pt x="1560322" y="2419096"/>
                </a:lnTo>
                <a:lnTo>
                  <a:pt x="1612688" y="2398910"/>
                </a:lnTo>
                <a:lnTo>
                  <a:pt x="1642420" y="2390044"/>
                </a:lnTo>
                <a:lnTo>
                  <a:pt x="1661692" y="2385226"/>
                </a:lnTo>
                <a:lnTo>
                  <a:pt x="1682676" y="2377183"/>
                </a:lnTo>
                <a:lnTo>
                  <a:pt x="1717548" y="2358644"/>
                </a:lnTo>
                <a:lnTo>
                  <a:pt x="1726705" y="2352639"/>
                </a:lnTo>
                <a:lnTo>
                  <a:pt x="1735470" y="2346039"/>
                </a:lnTo>
                <a:lnTo>
                  <a:pt x="1744354" y="2339677"/>
                </a:lnTo>
                <a:lnTo>
                  <a:pt x="1798843" y="2318464"/>
                </a:lnTo>
                <a:lnTo>
                  <a:pt x="1826387" y="2310257"/>
                </a:lnTo>
                <a:lnTo>
                  <a:pt x="1874183" y="2273015"/>
                </a:lnTo>
                <a:lnTo>
                  <a:pt x="1898017" y="2252934"/>
                </a:lnTo>
                <a:lnTo>
                  <a:pt x="1911261" y="2243002"/>
                </a:lnTo>
                <a:lnTo>
                  <a:pt x="1927292" y="2236210"/>
                </a:lnTo>
                <a:lnTo>
                  <a:pt x="1959483" y="2225548"/>
                </a:lnTo>
                <a:lnTo>
                  <a:pt x="1978850" y="2208270"/>
                </a:lnTo>
                <a:lnTo>
                  <a:pt x="2017633" y="2173809"/>
                </a:lnTo>
                <a:lnTo>
                  <a:pt x="2080387" y="2056257"/>
                </a:lnTo>
                <a:lnTo>
                  <a:pt x="2086292" y="2032015"/>
                </a:lnTo>
                <a:lnTo>
                  <a:pt x="2089316" y="2019913"/>
                </a:lnTo>
                <a:lnTo>
                  <a:pt x="2092579" y="2007870"/>
                </a:lnTo>
                <a:lnTo>
                  <a:pt x="2095589" y="1998765"/>
                </a:lnTo>
                <a:lnTo>
                  <a:pt x="2099040" y="1989804"/>
                </a:lnTo>
                <a:lnTo>
                  <a:pt x="2102276" y="1980795"/>
                </a:lnTo>
                <a:lnTo>
                  <a:pt x="2113242" y="1919853"/>
                </a:lnTo>
                <a:lnTo>
                  <a:pt x="2120264" y="1871726"/>
                </a:lnTo>
                <a:lnTo>
                  <a:pt x="2126122" y="1825482"/>
                </a:lnTo>
                <a:lnTo>
                  <a:pt x="2131229" y="1779439"/>
                </a:lnTo>
                <a:lnTo>
                  <a:pt x="2135997" y="1731914"/>
                </a:lnTo>
                <a:lnTo>
                  <a:pt x="2140839" y="1681226"/>
                </a:lnTo>
                <a:lnTo>
                  <a:pt x="2144083" y="1647983"/>
                </a:lnTo>
                <a:lnTo>
                  <a:pt x="2150286" y="1581499"/>
                </a:lnTo>
                <a:lnTo>
                  <a:pt x="2155952" y="1502880"/>
                </a:lnTo>
                <a:lnTo>
                  <a:pt x="2158396" y="1457467"/>
                </a:lnTo>
                <a:lnTo>
                  <a:pt x="2161174" y="1412079"/>
                </a:lnTo>
                <a:lnTo>
                  <a:pt x="2165096" y="1366774"/>
                </a:lnTo>
                <a:lnTo>
                  <a:pt x="2167320" y="1354552"/>
                </a:lnTo>
                <a:lnTo>
                  <a:pt x="2170699" y="1342532"/>
                </a:lnTo>
                <a:lnTo>
                  <a:pt x="2174293" y="1330537"/>
                </a:lnTo>
                <a:lnTo>
                  <a:pt x="2177160" y="1318387"/>
                </a:lnTo>
                <a:lnTo>
                  <a:pt x="2184300" y="1271404"/>
                </a:lnTo>
                <a:lnTo>
                  <a:pt x="2190273" y="1226947"/>
                </a:lnTo>
                <a:lnTo>
                  <a:pt x="2198770" y="1182870"/>
                </a:lnTo>
                <a:lnTo>
                  <a:pt x="2213483" y="1137031"/>
                </a:lnTo>
                <a:lnTo>
                  <a:pt x="2217896" y="1129883"/>
                </a:lnTo>
                <a:lnTo>
                  <a:pt x="2224119" y="1123950"/>
                </a:lnTo>
                <a:lnTo>
                  <a:pt x="2231056" y="1118492"/>
                </a:lnTo>
                <a:lnTo>
                  <a:pt x="2237613" y="1112774"/>
                </a:lnTo>
                <a:lnTo>
                  <a:pt x="2243102" y="1068583"/>
                </a:lnTo>
                <a:lnTo>
                  <a:pt x="2247048" y="1036777"/>
                </a:lnTo>
                <a:lnTo>
                  <a:pt x="2250101" y="1013182"/>
                </a:lnTo>
                <a:lnTo>
                  <a:pt x="2256122" y="973937"/>
                </a:lnTo>
                <a:lnTo>
                  <a:pt x="2266357" y="917465"/>
                </a:lnTo>
                <a:lnTo>
                  <a:pt x="2274678" y="872338"/>
                </a:lnTo>
                <a:lnTo>
                  <a:pt x="2286000" y="810387"/>
                </a:lnTo>
                <a:lnTo>
                  <a:pt x="2292558" y="777017"/>
                </a:lnTo>
                <a:lnTo>
                  <a:pt x="2299319" y="744124"/>
                </a:lnTo>
                <a:lnTo>
                  <a:pt x="2305484" y="711088"/>
                </a:lnTo>
                <a:lnTo>
                  <a:pt x="2314187" y="635862"/>
                </a:lnTo>
                <a:lnTo>
                  <a:pt x="2318968" y="576834"/>
                </a:lnTo>
                <a:lnTo>
                  <a:pt x="2323988" y="509508"/>
                </a:lnTo>
                <a:lnTo>
                  <a:pt x="2328639" y="443187"/>
                </a:lnTo>
                <a:lnTo>
                  <a:pt x="2332308" y="387175"/>
                </a:lnTo>
                <a:lnTo>
                  <a:pt x="2338542" y="246673"/>
                </a:lnTo>
                <a:lnTo>
                  <a:pt x="2342483" y="131572"/>
                </a:lnTo>
                <a:lnTo>
                  <a:pt x="2345424" y="38377"/>
                </a:lnTo>
                <a:lnTo>
                  <a:pt x="2346579" y="0"/>
                </a:lnTo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76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8300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392936"/>
            <a:ext cx="1283208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3055" y="1392936"/>
            <a:ext cx="562356" cy="560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61260" y="1392936"/>
            <a:ext cx="1124712" cy="560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739" y="1"/>
            <a:ext cx="4479290" cy="890269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spcBef>
                <a:spcPts val="1340"/>
              </a:spcBef>
              <a:tabLst>
                <a:tab pos="1763395" algn="l"/>
              </a:tabLst>
            </a:pP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Vertigine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</a:t>
            </a:r>
            <a:r>
              <a:rPr spc="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atto?	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5875">
              <a:spcBef>
                <a:spcPts val="1245"/>
              </a:spcBef>
              <a:tabLst>
                <a:tab pos="416687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GNI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NEU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-40" dirty="0">
                <a:solidFill>
                  <a:srgbClr val="DEF5F9"/>
                </a:solidFill>
                <a:latin typeface="Calibri"/>
                <a:cs typeface="Calibri"/>
              </a:rPr>
              <a:t>L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OGIC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OCAL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CE</a:t>
            </a:r>
            <a:r>
              <a:rPr spc="-100" dirty="0">
                <a:solidFill>
                  <a:srgbClr val="DEF5F9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AL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  ?	NO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8246" y="1242694"/>
            <a:ext cx="1055569" cy="240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08846" y="1242313"/>
            <a:ext cx="568388" cy="241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84804" y="5771388"/>
            <a:ext cx="1392936" cy="684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31667" y="5805258"/>
            <a:ext cx="1296162" cy="576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31667" y="5805258"/>
            <a:ext cx="1296670" cy="576580"/>
          </a:xfrm>
          <a:custGeom>
            <a:avLst/>
            <a:gdLst/>
            <a:ahLst/>
            <a:cxnLst/>
            <a:rect l="l" t="t" r="r" b="b"/>
            <a:pathLst>
              <a:path w="1296670" h="576579">
                <a:moveTo>
                  <a:pt x="0" y="144018"/>
                </a:moveTo>
                <a:lnTo>
                  <a:pt x="1008126" y="144018"/>
                </a:lnTo>
                <a:lnTo>
                  <a:pt x="1008126" y="0"/>
                </a:lnTo>
                <a:lnTo>
                  <a:pt x="1296162" y="288036"/>
                </a:lnTo>
                <a:lnTo>
                  <a:pt x="1008126" y="576072"/>
                </a:lnTo>
                <a:lnTo>
                  <a:pt x="1008126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739" y="1725295"/>
            <a:ext cx="7106284" cy="4621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indent="-342900">
              <a:spcBef>
                <a:spcPts val="100"/>
              </a:spcBef>
              <a:buFontTx/>
              <a:buAutoNum type="arabicParenR"/>
              <a:tabLst>
                <a:tab pos="358775" algn="l"/>
                <a:tab pos="35941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motori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(manovre Mingazzini,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prove</a:t>
            </a:r>
            <a:r>
              <a:rPr spc="9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contro-resistenza)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8775" indent="-342900">
              <a:buFontTx/>
              <a:buAutoNum type="arabicParenR"/>
              <a:tabLst>
                <a:tab pos="358775" algn="l"/>
                <a:tab pos="35941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sensibilità (tattile-dolorifica,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ma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anche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termica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1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profonda)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7505" indent="-341630">
              <a:buFontTx/>
              <a:buAutoNum type="arabicParenR"/>
              <a:tabLst>
                <a:tab pos="357505" algn="l"/>
                <a:tab pos="358140" algn="l"/>
              </a:tabLst>
            </a:pP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Prove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cerebellari: indice-naso,</a:t>
            </a:r>
            <a:r>
              <a:rPr spc="6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calcagno-ginocchio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8775" indent="-342900">
              <a:buFontTx/>
              <a:buAutoNum type="arabicParenR"/>
              <a:tabLst>
                <a:tab pos="358775" algn="l"/>
                <a:tab pos="35941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Disturbi del linguaggio (disartria,</a:t>
            </a:r>
            <a:r>
              <a:rPr spc="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afasia)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8775" indent="-342900">
              <a:buFontTx/>
              <a:buAutoNum type="arabicParenR"/>
              <a:tabLst>
                <a:tab pos="358775" algn="l"/>
                <a:tab pos="35941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oculomotricità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7505" indent="-341630">
              <a:buFontTx/>
              <a:buAutoNum type="arabicParenR"/>
              <a:tabLst>
                <a:tab pos="357505" algn="l"/>
                <a:tab pos="35814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nervi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cranici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bassi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(disartria e/o disfagia,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esame IX</a:t>
            </a:r>
            <a:r>
              <a:rPr spc="15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n.c.)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8775" indent="-342900">
              <a:buFontTx/>
              <a:buAutoNum type="arabicParenR"/>
              <a:tabLst>
                <a:tab pos="358775" algn="l"/>
                <a:tab pos="35941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Sindrome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Bernard-Horner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8775" indent="-342900">
              <a:buFontTx/>
              <a:buAutoNum type="arabicParenR"/>
              <a:tabLst>
                <a:tab pos="358775" algn="l"/>
                <a:tab pos="35941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campo visivo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(prova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per</a:t>
            </a:r>
            <a:r>
              <a:rPr spc="6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confronto)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7505" indent="-341630">
              <a:buFontTx/>
              <a:buAutoNum type="arabicParenR"/>
              <a:tabLst>
                <a:tab pos="357505" algn="l"/>
                <a:tab pos="35814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Riflesso cutaneo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plantare</a:t>
            </a:r>
            <a:r>
              <a:rPr spc="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presente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875"/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 uno dei precedenti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presente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verosimilmente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nuova insorgenza</a:t>
            </a:r>
            <a:r>
              <a:rPr spc="1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=&gt;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588510"/>
            <a:r>
              <a:rPr u="heavy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segno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di</a:t>
            </a:r>
            <a:r>
              <a:rPr u="heavy" spc="-20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centralità!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145"/>
              </a:lnSpc>
              <a:spcBef>
                <a:spcPts val="5"/>
              </a:spcBef>
              <a:tabLst>
                <a:tab pos="416306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SEGNI NEUROLOGICI FOCALI 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CEFALEA </a:t>
            </a:r>
            <a:r>
              <a:rPr spc="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?	NO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76954">
              <a:lnSpc>
                <a:spcPts val="4785"/>
              </a:lnSpc>
            </a:pPr>
            <a:r>
              <a:rPr sz="4000" spc="-10" dirty="0">
                <a:solidFill>
                  <a:srgbClr val="DEF5F9"/>
                </a:solidFill>
                <a:latin typeface="Calibri"/>
                <a:cs typeface="Calibri"/>
              </a:rPr>
              <a:t>HINTS</a:t>
            </a:r>
            <a:endParaRPr sz="40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70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268" y="130302"/>
            <a:ext cx="8629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/>
              <a:t>La </a:t>
            </a:r>
            <a:r>
              <a:rPr sz="2000" b="1" spc="-5" dirty="0">
                <a:solidFill>
                  <a:srgbClr val="FFFF00"/>
                </a:solidFill>
              </a:rPr>
              <a:t>HINTS </a:t>
            </a:r>
            <a:r>
              <a:rPr sz="2000" dirty="0"/>
              <a:t>è </a:t>
            </a:r>
            <a:r>
              <a:rPr sz="2000" spc="-5" dirty="0"/>
              <a:t>una valutazione </a:t>
            </a:r>
            <a:r>
              <a:rPr sz="2000" spc="-10" dirty="0"/>
              <a:t>oculomotoria </a:t>
            </a:r>
            <a:r>
              <a:rPr sz="2000" spc="-25" dirty="0"/>
              <a:t>fatta </a:t>
            </a:r>
            <a:r>
              <a:rPr sz="2000" dirty="0"/>
              <a:t>al </a:t>
            </a:r>
            <a:r>
              <a:rPr sz="2000" spc="-15" dirty="0"/>
              <a:t>letto </a:t>
            </a:r>
            <a:r>
              <a:rPr sz="2000" spc="-5" dirty="0"/>
              <a:t>del </a:t>
            </a:r>
            <a:r>
              <a:rPr sz="2000" spc="-10" dirty="0"/>
              <a:t>paziente </a:t>
            </a:r>
            <a:r>
              <a:rPr sz="2000" spc="-5" dirty="0"/>
              <a:t>in </a:t>
            </a:r>
            <a:r>
              <a:rPr sz="2000" spc="-15" dirty="0"/>
              <a:t>corso</a:t>
            </a:r>
            <a:r>
              <a:rPr sz="2000" spc="-185" dirty="0"/>
              <a:t> </a:t>
            </a:r>
            <a:r>
              <a:rPr sz="2000" dirty="0"/>
              <a:t>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7" y="435102"/>
            <a:ext cx="8629650" cy="58381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>
              <a:spcBef>
                <a:spcPts val="105"/>
              </a:spcBef>
              <a:tabLst>
                <a:tab pos="1186180" algn="l"/>
                <a:tab pos="2527300" algn="l"/>
                <a:tab pos="3296920" algn="l"/>
                <a:tab pos="3847465" algn="l"/>
                <a:tab pos="5351780" algn="l"/>
                <a:tab pos="5941695" algn="l"/>
                <a:tab pos="6725284" algn="l"/>
                <a:tab pos="7769225" algn="l"/>
                <a:tab pos="8224520" algn="l"/>
              </a:tabLst>
            </a:pP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DEF5F9"/>
                </a:solidFill>
                <a:latin typeface="Calibri"/>
                <a:cs typeface="Calibri"/>
              </a:rPr>
              <a:t>d</a:t>
            </a:r>
            <a:r>
              <a:rPr sz="2000" spc="-40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om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e	</a:t>
            </a:r>
            <a:r>
              <a:rPr sz="2000" spc="-30" dirty="0">
                <a:solidFill>
                  <a:srgbClr val="DEF5F9"/>
                </a:solidFill>
                <a:latin typeface="Calibri"/>
                <a:cs typeface="Calibri"/>
              </a:rPr>
              <a:t>v</a:t>
            </a:r>
            <a:r>
              <a:rPr sz="2000" spc="5"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tibola</a:t>
            </a:r>
            <a:r>
              <a:rPr sz="2000" spc="-35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e	ac</a:t>
            </a:r>
            <a:r>
              <a:rPr sz="2000" spc="5" dirty="0">
                <a:solidFill>
                  <a:srgbClr val="DEF5F9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a	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pe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r	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z="2000" spc="-25" dirty="0">
                <a:solidFill>
                  <a:srgbClr val="DEF5F9"/>
                </a:solidFill>
                <a:latin typeface="Calibri"/>
                <a:cs typeface="Calibri"/>
              </a:rPr>
              <a:t>f</a:t>
            </a:r>
            <a:r>
              <a:rPr sz="2000" spc="-50" dirty="0">
                <a:solidFill>
                  <a:srgbClr val="DEF5F9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enzia</a:t>
            </a:r>
            <a:r>
              <a:rPr sz="2000" spc="-30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e	una	</a:t>
            </a:r>
            <a:r>
              <a:rPr sz="2000" spc="-2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ausa	ce</a:t>
            </a:r>
            <a:r>
              <a:rPr sz="2000" spc="-20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ale	da	una  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vestibolopatia </a:t>
            </a:r>
            <a:r>
              <a:rPr sz="2000" spc="-10" dirty="0">
                <a:solidFill>
                  <a:srgbClr val="DEF5F9"/>
                </a:solidFill>
                <a:latin typeface="Calibri"/>
                <a:cs typeface="Calibri"/>
              </a:rPr>
              <a:t>periferica</a:t>
            </a:r>
            <a:r>
              <a:rPr sz="2000" spc="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acuta.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 marL="67310"/>
            <a:r>
              <a:rPr sz="2000" spc="-35" dirty="0">
                <a:solidFill>
                  <a:srgbClr val="DEF5F9"/>
                </a:solidFill>
                <a:latin typeface="Calibri"/>
                <a:cs typeface="Calibri"/>
              </a:rPr>
              <a:t>L’acronimo </a:t>
            </a:r>
            <a:r>
              <a:rPr sz="2000" spc="-10" dirty="0">
                <a:solidFill>
                  <a:srgbClr val="DEF5F9"/>
                </a:solidFill>
                <a:latin typeface="Calibri"/>
                <a:cs typeface="Calibri"/>
              </a:rPr>
              <a:t>deriva 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dai </a:t>
            </a:r>
            <a:r>
              <a:rPr sz="2000" spc="-10" dirty="0">
                <a:solidFill>
                  <a:srgbClr val="DEF5F9"/>
                </a:solidFill>
                <a:latin typeface="Calibri"/>
                <a:cs typeface="Calibri"/>
              </a:rPr>
              <a:t>tre </a:t>
            </a:r>
            <a:r>
              <a:rPr sz="2000" spc="-15" dirty="0">
                <a:solidFill>
                  <a:srgbClr val="DEF5F9"/>
                </a:solidFill>
                <a:latin typeface="Calibri"/>
                <a:cs typeface="Calibri"/>
              </a:rPr>
              <a:t>test 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DEF5F9"/>
                </a:solidFill>
                <a:latin typeface="Calibri"/>
                <a:cs typeface="Calibri"/>
              </a:rPr>
              <a:t>cui 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si articola</a:t>
            </a:r>
            <a:r>
              <a:rPr sz="2000" spc="1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l'esame</a:t>
            </a:r>
            <a:r>
              <a:rPr sz="2000" b="1"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: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35175">
              <a:spcBef>
                <a:spcPts val="1470"/>
              </a:spcBef>
            </a:pPr>
            <a:r>
              <a:rPr sz="3200" b="1" spc="-5" dirty="0">
                <a:solidFill>
                  <a:srgbClr val="DEF5F9"/>
                </a:solidFill>
                <a:latin typeface="Calibri"/>
                <a:cs typeface="Calibri"/>
              </a:rPr>
              <a:t>H</a:t>
            </a:r>
            <a:r>
              <a:rPr sz="2000" b="1" spc="-5" dirty="0">
                <a:solidFill>
                  <a:srgbClr val="DEF5F9"/>
                </a:solidFill>
                <a:latin typeface="Calibri"/>
                <a:cs typeface="Calibri"/>
              </a:rPr>
              <a:t>ead </a:t>
            </a:r>
            <a:r>
              <a:rPr sz="3200" b="1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DEF5F9"/>
                </a:solidFill>
                <a:latin typeface="Calibri"/>
                <a:cs typeface="Calibri"/>
              </a:rPr>
              <a:t>mpulse, </a:t>
            </a:r>
            <a:r>
              <a:rPr sz="3200" b="1" spc="-5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DEF5F9"/>
                </a:solidFill>
                <a:latin typeface="Calibri"/>
                <a:cs typeface="Calibri"/>
              </a:rPr>
              <a:t>ystagmus</a:t>
            </a:r>
            <a:r>
              <a:rPr sz="2000" spc="-5" dirty="0">
                <a:solidFill>
                  <a:srgbClr val="DEF5F9"/>
                </a:solidFill>
                <a:latin typeface="Calibri"/>
                <a:cs typeface="Calibri"/>
              </a:rPr>
              <a:t>, </a:t>
            </a:r>
            <a:r>
              <a:rPr sz="3200" b="1" spc="-1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DEF5F9"/>
                </a:solidFill>
                <a:latin typeface="Calibri"/>
                <a:cs typeface="Calibri"/>
              </a:rPr>
              <a:t>est </a:t>
            </a:r>
            <a:r>
              <a:rPr sz="2000" b="1" dirty="0">
                <a:solidFill>
                  <a:srgbClr val="DEF5F9"/>
                </a:solidFill>
                <a:latin typeface="Calibri"/>
                <a:cs typeface="Calibri"/>
              </a:rPr>
              <a:t>of</a:t>
            </a:r>
            <a:r>
              <a:rPr sz="2000" b="1" spc="-6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z="2000" b="1" spc="-20" dirty="0">
                <a:solidFill>
                  <a:srgbClr val="DEF5F9"/>
                </a:solidFill>
                <a:latin typeface="Calibri"/>
                <a:cs typeface="Calibri"/>
              </a:rPr>
              <a:t>kew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3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7620" indent="-342900" algn="just">
              <a:buFontTx/>
              <a:buAutoNum type="arabicParenR"/>
              <a:tabLst>
                <a:tab pos="3556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h-HIT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(horizontal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Head Impulse </a:t>
            </a:r>
            <a:r>
              <a:rPr spc="-35" dirty="0">
                <a:solidFill>
                  <a:srgbClr val="DEF5F9"/>
                </a:solidFill>
                <a:latin typeface="Calibri"/>
                <a:cs typeface="Calibri"/>
              </a:rPr>
              <a:t>Test).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L'esaminatore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esegue il più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rapidamente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possibile 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una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rotazione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della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testa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paziente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da una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posizione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laterale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(alternativamente destra 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sinistra)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 una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posizione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centrale, mentre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questi fissa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un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bersaglio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centrale, 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ad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es.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il 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naso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dell'esaminatore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[ampiezza della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rotazione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pc="7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10-20°].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812800" marR="6350" lvl="1" indent="-342900" algn="just">
              <a:spcBef>
                <a:spcPts val="5"/>
              </a:spcBef>
              <a:buFont typeface="Arial"/>
              <a:buChar char="•"/>
              <a:tabLst>
                <a:tab pos="8128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Un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normale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riflesso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vestibolo-oculare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risposta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ad una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rotazione rapida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passiva 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della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testa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consiste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un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movimento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oculare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nel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senso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opposto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alla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rotazione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finalizzato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al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mantenimento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target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(h-HIT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negativo,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suggestivo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vertigine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origine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centrale).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812800" marR="5080" lvl="1" indent="-342900" algn="just">
              <a:buFont typeface="Arial"/>
              <a:buChar char="•"/>
              <a:tabLst>
                <a:tab pos="8128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Un </a:t>
            </a:r>
            <a:r>
              <a:rPr u="heavy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anormale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riflesso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vestibolo-oculare consiste invece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nella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comparsa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una 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saccade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correttiva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re-fissazione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cessare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movimento 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rotazione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(h-HIT 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positivo,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suggestivo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vertigine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origine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periferica 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ed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evocato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dalla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rotazione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capo nella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direzione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della lesione</a:t>
            </a:r>
            <a:r>
              <a:rPr spc="1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vestibolare).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61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8300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8" y="921512"/>
            <a:ext cx="81959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2)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Nistagmo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L'esaminatore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osserva le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caratteristiche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nistagmo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</a:t>
            </a:r>
            <a:r>
              <a:rPr spc="1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paziente.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715" algn="just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In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corso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vertigine </a:t>
            </a:r>
            <a:r>
              <a:rPr u="heavy" spc="-10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periferica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nistagmo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tipicamente </a:t>
            </a: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orizzontale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,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batte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 un'unica 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direzione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ed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incrementa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intensità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quando il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paziente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volge lo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sguardo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verso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la  direzione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della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fase rapida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nistagmo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(legge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pc="1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Alexander).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>
              <a:spcBef>
                <a:spcPts val="5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In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corso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vertigine </a:t>
            </a:r>
            <a:r>
              <a:rPr u="heavy" spc="-10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centrale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invece, il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nistagmo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più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frequentemente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verticale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e/o  torsionale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cambia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direzione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 posizione eccentrica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pc="1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sguardo.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61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437" y="1112647"/>
            <a:ext cx="8268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DEF5F9"/>
                  </a:solidFill>
                </a:uFill>
              </a:rPr>
              <a:t>3) </a:t>
            </a:r>
            <a:r>
              <a:rPr sz="1800" b="1" u="heavy" spc="-20" dirty="0">
                <a:uFill>
                  <a:solidFill>
                    <a:srgbClr val="DEF5F9"/>
                  </a:solidFill>
                </a:uFill>
              </a:rPr>
              <a:t>Skew </a:t>
            </a:r>
            <a:r>
              <a:rPr sz="1800" b="1" u="heavy" spc="-15" dirty="0">
                <a:uFill>
                  <a:solidFill>
                    <a:srgbClr val="DEF5F9"/>
                  </a:solidFill>
                </a:uFill>
              </a:rPr>
              <a:t>test.</a:t>
            </a:r>
            <a:r>
              <a:rPr sz="1800" b="1" spc="-15" dirty="0"/>
              <a:t> </a:t>
            </a:r>
            <a:r>
              <a:rPr sz="1800" spc="-10" dirty="0"/>
              <a:t>L'esaminatore </a:t>
            </a:r>
            <a:r>
              <a:rPr sz="1800" spc="-15" dirty="0"/>
              <a:t>copre </a:t>
            </a:r>
            <a:r>
              <a:rPr sz="1800" spc="-10" dirty="0"/>
              <a:t>alternativamente </a:t>
            </a:r>
            <a:r>
              <a:rPr sz="1800" dirty="0"/>
              <a:t>gli </a:t>
            </a:r>
            <a:r>
              <a:rPr sz="1800" spc="-5" dirty="0"/>
              <a:t>occhi </a:t>
            </a:r>
            <a:r>
              <a:rPr sz="1800" dirty="0"/>
              <a:t>del </a:t>
            </a:r>
            <a:r>
              <a:rPr sz="1800" spc="-5" dirty="0"/>
              <a:t>paziente: la </a:t>
            </a:r>
            <a:r>
              <a:rPr sz="1800" spc="-10" dirty="0"/>
              <a:t>comparsa </a:t>
            </a:r>
            <a:r>
              <a:rPr sz="1800" dirty="0"/>
              <a:t>di  una </a:t>
            </a:r>
            <a:r>
              <a:rPr sz="1800" spc="-5" dirty="0"/>
              <a:t>saccade </a:t>
            </a:r>
            <a:r>
              <a:rPr sz="1800" dirty="0"/>
              <a:t>di </a:t>
            </a:r>
            <a:r>
              <a:rPr sz="1800" spc="-5" dirty="0"/>
              <a:t>re-fissazione </a:t>
            </a:r>
            <a:r>
              <a:rPr sz="1800" spc="-10" dirty="0"/>
              <a:t>immediatamente </a:t>
            </a:r>
            <a:r>
              <a:rPr sz="1800" spc="-5" dirty="0"/>
              <a:t>dopo la </a:t>
            </a:r>
            <a:r>
              <a:rPr sz="1800" spc="-10" dirty="0"/>
              <a:t>scopertura </a:t>
            </a:r>
            <a:r>
              <a:rPr sz="1800" dirty="0"/>
              <a:t>di </a:t>
            </a:r>
            <a:r>
              <a:rPr sz="1800" spc="-5" dirty="0"/>
              <a:t>ciascun </a:t>
            </a:r>
            <a:r>
              <a:rPr sz="1800" spc="-10" dirty="0"/>
              <a:t>occhio,  determinante </a:t>
            </a:r>
            <a:r>
              <a:rPr sz="1800" spc="5" dirty="0"/>
              <a:t>un </a:t>
            </a:r>
            <a:r>
              <a:rPr sz="1800" spc="-5" dirty="0"/>
              <a:t>disallineamento </a:t>
            </a:r>
            <a:r>
              <a:rPr sz="1800" dirty="0"/>
              <a:t>sul piano </a:t>
            </a:r>
            <a:r>
              <a:rPr sz="1800" spc="-5" dirty="0"/>
              <a:t>verticale, </a:t>
            </a:r>
            <a:r>
              <a:rPr sz="1800" dirty="0"/>
              <a:t>è </a:t>
            </a:r>
            <a:r>
              <a:rPr sz="1800" spc="-10" dirty="0"/>
              <a:t>indicatore </a:t>
            </a:r>
            <a:r>
              <a:rPr sz="1800" dirty="0"/>
              <a:t>di </a:t>
            </a:r>
            <a:r>
              <a:rPr sz="1800" spc="-5" dirty="0"/>
              <a:t>vertigine </a:t>
            </a:r>
            <a:r>
              <a:rPr sz="1800" spc="5" dirty="0"/>
              <a:t>di </a:t>
            </a:r>
            <a:r>
              <a:rPr sz="1800" spc="-5" dirty="0"/>
              <a:t>origine  </a:t>
            </a:r>
            <a:r>
              <a:rPr sz="1800" spc="-10" dirty="0"/>
              <a:t>centrale.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1926438" y="3582162"/>
            <a:ext cx="82670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valutazione </a:t>
            </a:r>
            <a:r>
              <a:rPr b="1" spc="-5" dirty="0">
                <a:solidFill>
                  <a:srgbClr val="DEF5F9"/>
                </a:solidFill>
                <a:latin typeface="Calibri"/>
                <a:cs typeface="Calibri"/>
              </a:rPr>
              <a:t>HINTS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definita come </a:t>
            </a:r>
            <a:r>
              <a:rPr u="heavy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benigna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(h-HIT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anormale 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unidirezionalità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nistagmo orizzontale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skew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deviation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assente)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pericolosa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(h-HIT normale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non 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testabile,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pluridirezionalità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nistagmo orizzontale presente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non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testabile,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skew </a:t>
            </a:r>
            <a:r>
              <a:rPr spc="36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deviation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presente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non</a:t>
            </a:r>
            <a:r>
              <a:rPr spc="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testabile).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just"/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L'acronimo</a:t>
            </a:r>
            <a:r>
              <a:rPr spc="3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INFARCT</a:t>
            </a:r>
            <a:r>
              <a:rPr spc="3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può</a:t>
            </a:r>
            <a:r>
              <a:rPr spc="3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aiutare</a:t>
            </a:r>
            <a:r>
              <a:rPr spc="34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</a:t>
            </a:r>
            <a:r>
              <a:rPr spc="3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memorizzare</a:t>
            </a:r>
            <a:r>
              <a:rPr spc="34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34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segni</a:t>
            </a:r>
            <a:r>
              <a:rPr spc="3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pc="3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HINTS</a:t>
            </a:r>
            <a:r>
              <a:rPr spc="3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pericoloso</a:t>
            </a:r>
            <a:r>
              <a:rPr spc="35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(Impulse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just"/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Normal,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Fast-phase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Alternating,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Refixation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on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Cover</a:t>
            </a:r>
            <a:r>
              <a:rPr spc="7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35" dirty="0">
                <a:solidFill>
                  <a:srgbClr val="DEF5F9"/>
                </a:solidFill>
                <a:latin typeface="Calibri"/>
                <a:cs typeface="Calibri"/>
              </a:rPr>
              <a:t>Test).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51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577" y="703021"/>
            <a:ext cx="1572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u="heavy" spc="-10" dirty="0">
                <a:solidFill>
                  <a:srgbClr val="CCFFCC"/>
                </a:solidFill>
                <a:uFill>
                  <a:solidFill>
                    <a:srgbClr val="CCFFCC"/>
                  </a:solidFill>
                </a:uFill>
              </a:rPr>
              <a:t>HINTS</a:t>
            </a:r>
            <a:r>
              <a:rPr sz="2800" u="heavy" spc="-65" dirty="0">
                <a:solidFill>
                  <a:srgbClr val="CCFFCC"/>
                </a:solidFill>
                <a:uFill>
                  <a:solidFill>
                    <a:srgbClr val="CCFFCC"/>
                  </a:solidFill>
                </a:uFill>
              </a:rPr>
              <a:t> </a:t>
            </a:r>
            <a:r>
              <a:rPr sz="2800" u="heavy" spc="-10" dirty="0">
                <a:solidFill>
                  <a:srgbClr val="CCFFCC"/>
                </a:solidFill>
                <a:uFill>
                  <a:solidFill>
                    <a:srgbClr val="CCFFCC"/>
                  </a:solidFill>
                </a:uFill>
              </a:rPr>
              <a:t>plus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30576" y="1556766"/>
            <a:ext cx="52336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10" dirty="0">
                <a:solidFill>
                  <a:srgbClr val="CCFFCC"/>
                </a:solidFill>
                <a:latin typeface="Calibri"/>
                <a:cs typeface="Calibri"/>
              </a:rPr>
              <a:t>Adding </a:t>
            </a:r>
            <a:r>
              <a:rPr sz="2800" spc="-5" dirty="0">
                <a:solidFill>
                  <a:srgbClr val="CCFFCC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CCFFCC"/>
                </a:solidFill>
                <a:latin typeface="Calibri"/>
                <a:cs typeface="Calibri"/>
              </a:rPr>
              <a:t>bedside </a:t>
            </a:r>
            <a:r>
              <a:rPr sz="2800" spc="-20" dirty="0">
                <a:solidFill>
                  <a:srgbClr val="CCFFCC"/>
                </a:solidFill>
                <a:latin typeface="Calibri"/>
                <a:cs typeface="Calibri"/>
              </a:rPr>
              <a:t>test </a:t>
            </a:r>
            <a:r>
              <a:rPr sz="2800" spc="-5" dirty="0">
                <a:solidFill>
                  <a:srgbClr val="CCFFCC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CCFFCC"/>
                </a:solidFill>
                <a:latin typeface="Calibri"/>
                <a:cs typeface="Calibri"/>
              </a:rPr>
              <a:t>hearing  </a:t>
            </a:r>
            <a:r>
              <a:rPr sz="2800" spc="-15" dirty="0">
                <a:solidFill>
                  <a:srgbClr val="CCFFCC"/>
                </a:solidFill>
                <a:latin typeface="Calibri"/>
                <a:cs typeface="Calibri"/>
              </a:rPr>
              <a:t>helps </a:t>
            </a:r>
            <a:r>
              <a:rPr sz="2800" spc="-10" dirty="0">
                <a:solidFill>
                  <a:srgbClr val="CCFFCC"/>
                </a:solidFill>
                <a:latin typeface="Calibri"/>
                <a:cs typeface="Calibri"/>
              </a:rPr>
              <a:t>pick up </a:t>
            </a:r>
            <a:r>
              <a:rPr sz="2800" spc="-5" dirty="0">
                <a:solidFill>
                  <a:srgbClr val="CCFFCC"/>
                </a:solidFill>
                <a:latin typeface="Calibri"/>
                <a:cs typeface="Calibri"/>
              </a:rPr>
              <a:t>occasional AICA</a:t>
            </a:r>
            <a:r>
              <a:rPr sz="2800" spc="9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CCFFCC"/>
                </a:solidFill>
                <a:latin typeface="Calibri"/>
                <a:cs typeface="Calibri"/>
              </a:rPr>
              <a:t>stroke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7532" y="3068954"/>
            <a:ext cx="3797300" cy="311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7965" y="3068916"/>
            <a:ext cx="4714367" cy="30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3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8300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404622"/>
            <a:ext cx="9144000" cy="4577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58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8300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3637" y="116640"/>
            <a:ext cx="6600413" cy="609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4200" y="6331711"/>
            <a:ext cx="2609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Diagram of the </a:t>
            </a:r>
            <a:r>
              <a:rPr sz="1400" spc="-15" dirty="0">
                <a:solidFill>
                  <a:srgbClr val="FFFF00"/>
                </a:solidFill>
                <a:latin typeface="Calibri"/>
                <a:cs typeface="Calibri"/>
              </a:rPr>
              <a:t>STANDING</a:t>
            </a:r>
            <a:r>
              <a:rPr sz="1400" spc="-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alibri"/>
                <a:cs typeface="Calibri"/>
              </a:rPr>
              <a:t>approach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0534" y="6331712"/>
            <a:ext cx="38887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176780" algn="l"/>
              </a:tabLst>
            </a:pP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VN </a:t>
            </a:r>
            <a:r>
              <a:rPr sz="1400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14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alibri"/>
                <a:cs typeface="Calibri"/>
              </a:rPr>
              <a:t>Vestibular</a:t>
            </a:r>
            <a:r>
              <a:rPr sz="1400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alibri"/>
                <a:cs typeface="Calibri"/>
              </a:rPr>
              <a:t>neuronitis	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HIT </a:t>
            </a:r>
            <a:r>
              <a:rPr sz="1400" dirty="0">
                <a:solidFill>
                  <a:srgbClr val="FFFF00"/>
                </a:solidFill>
                <a:latin typeface="Calibri"/>
                <a:cs typeface="Calibri"/>
              </a:rPr>
              <a:t>= 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head impluse </a:t>
            </a:r>
            <a:r>
              <a:rPr sz="1400" spc="-10" dirty="0">
                <a:solidFill>
                  <a:srgbClr val="FFFF00"/>
                </a:solidFill>
                <a:latin typeface="Calibri"/>
                <a:cs typeface="Calibri"/>
              </a:rPr>
              <a:t>test  BPPV </a:t>
            </a:r>
            <a:r>
              <a:rPr sz="1400" dirty="0">
                <a:solidFill>
                  <a:srgbClr val="FFFF00"/>
                </a:solidFill>
                <a:latin typeface="Calibri"/>
                <a:cs typeface="Calibri"/>
              </a:rPr>
              <a:t>= 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benign </a:t>
            </a:r>
            <a:r>
              <a:rPr sz="1400" spc="-10" dirty="0">
                <a:solidFill>
                  <a:srgbClr val="FFFF00"/>
                </a:solidFill>
                <a:latin typeface="Calibri"/>
                <a:cs typeface="Calibri"/>
              </a:rPr>
              <a:t>paroxysmal </a:t>
            </a:r>
            <a:r>
              <a:rPr sz="1400" dirty="0">
                <a:solidFill>
                  <a:srgbClr val="FFFF00"/>
                </a:solidFill>
                <a:latin typeface="Calibri"/>
                <a:cs typeface="Calibri"/>
              </a:rPr>
              <a:t>positional</a:t>
            </a:r>
            <a:r>
              <a:rPr sz="1400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vertigo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7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510" y="19304"/>
            <a:ext cx="11758980" cy="54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030"/>
              </a:lnSpc>
              <a:spcBef>
                <a:spcPts val="100"/>
              </a:spcBef>
            </a:pPr>
            <a:r>
              <a:rPr spc="-15" dirty="0"/>
              <a:t>Per </a:t>
            </a:r>
            <a:r>
              <a:rPr u="heavy" dirty="0">
                <a:uFill>
                  <a:solidFill>
                    <a:srgbClr val="DEF5F9"/>
                  </a:solidFill>
                </a:uFill>
              </a:rPr>
              <a:t>vertigine</a:t>
            </a:r>
            <a:r>
              <a:rPr dirty="0"/>
              <a:t> si</a:t>
            </a:r>
            <a:r>
              <a:rPr spc="-65" dirty="0"/>
              <a:t> </a:t>
            </a:r>
            <a:r>
              <a:rPr spc="-5" dirty="0"/>
              <a:t>intende</a:t>
            </a:r>
          </a:p>
          <a:p>
            <a:pPr marL="18415" algn="ctr">
              <a:lnSpc>
                <a:spcPts val="2150"/>
              </a:lnSpc>
            </a:pPr>
            <a:r>
              <a:rPr dirty="0"/>
              <a:t>una illusione di </a:t>
            </a:r>
            <a:r>
              <a:rPr spc="-5" dirty="0"/>
              <a:t>movimento </a:t>
            </a:r>
            <a:r>
              <a:rPr dirty="0"/>
              <a:t>di sé o </a:t>
            </a:r>
            <a:r>
              <a:rPr spc="-15" dirty="0"/>
              <a:t>dell’ambiente, </a:t>
            </a:r>
            <a:r>
              <a:rPr dirty="0"/>
              <a:t>un senso di </a:t>
            </a:r>
            <a:r>
              <a:rPr spc="-5" dirty="0"/>
              <a:t>rotazione, </a:t>
            </a:r>
            <a:r>
              <a:rPr dirty="0"/>
              <a:t>o uno </a:t>
            </a:r>
            <a:r>
              <a:rPr spc="-5" dirty="0"/>
              <a:t>spostamento</a:t>
            </a:r>
            <a:r>
              <a:rPr spc="-190" dirty="0"/>
              <a:t> </a:t>
            </a:r>
            <a:r>
              <a:rPr spc="-5" dirty="0"/>
              <a:t>laterale</a:t>
            </a:r>
            <a:r>
              <a:rPr sz="1800" spc="-5" dirty="0"/>
              <a:t>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447544" y="1316737"/>
            <a:ext cx="2327148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5644" y="1293875"/>
            <a:ext cx="2356104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84" y="0"/>
                </a:moveTo>
                <a:lnTo>
                  <a:pt x="60007" y="0"/>
                </a:lnTo>
                <a:lnTo>
                  <a:pt x="36647" y="4724"/>
                </a:lnTo>
                <a:lnTo>
                  <a:pt x="17573" y="17605"/>
                </a:lnTo>
                <a:lnTo>
                  <a:pt x="471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14" y="323451"/>
                </a:lnTo>
                <a:lnTo>
                  <a:pt x="17573" y="342503"/>
                </a:lnTo>
                <a:lnTo>
                  <a:pt x="36647" y="355340"/>
                </a:lnTo>
                <a:lnTo>
                  <a:pt x="60007" y="360045"/>
                </a:lnTo>
                <a:lnTo>
                  <a:pt x="2172284" y="360045"/>
                </a:lnTo>
                <a:lnTo>
                  <a:pt x="2195634" y="355340"/>
                </a:lnTo>
                <a:lnTo>
                  <a:pt x="2214686" y="342503"/>
                </a:lnTo>
                <a:lnTo>
                  <a:pt x="2227523" y="323451"/>
                </a:lnTo>
                <a:lnTo>
                  <a:pt x="2232228" y="300100"/>
                </a:lnTo>
                <a:lnTo>
                  <a:pt x="2232228" y="60071"/>
                </a:lnTo>
                <a:lnTo>
                  <a:pt x="2227523" y="36701"/>
                </a:lnTo>
                <a:lnTo>
                  <a:pt x="2214686" y="17605"/>
                </a:lnTo>
                <a:lnTo>
                  <a:pt x="2195634" y="4724"/>
                </a:lnTo>
                <a:lnTo>
                  <a:pt x="217228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14" y="36701"/>
                </a:lnTo>
                <a:lnTo>
                  <a:pt x="17573" y="17605"/>
                </a:lnTo>
                <a:lnTo>
                  <a:pt x="36647" y="4724"/>
                </a:lnTo>
                <a:lnTo>
                  <a:pt x="60007" y="0"/>
                </a:lnTo>
                <a:lnTo>
                  <a:pt x="2172284" y="0"/>
                </a:lnTo>
                <a:lnTo>
                  <a:pt x="2195634" y="4724"/>
                </a:lnTo>
                <a:lnTo>
                  <a:pt x="2214686" y="17605"/>
                </a:lnTo>
                <a:lnTo>
                  <a:pt x="2227523" y="36701"/>
                </a:lnTo>
                <a:lnTo>
                  <a:pt x="2232228" y="60071"/>
                </a:lnTo>
                <a:lnTo>
                  <a:pt x="2232228" y="300100"/>
                </a:lnTo>
                <a:lnTo>
                  <a:pt x="2227523" y="323451"/>
                </a:lnTo>
                <a:lnTo>
                  <a:pt x="2214686" y="342503"/>
                </a:lnTo>
                <a:lnTo>
                  <a:pt x="2195634" y="355340"/>
                </a:lnTo>
                <a:lnTo>
                  <a:pt x="2172284" y="360045"/>
                </a:lnTo>
                <a:lnTo>
                  <a:pt x="60007" y="360045"/>
                </a:lnTo>
                <a:lnTo>
                  <a:pt x="36647" y="355340"/>
                </a:lnTo>
                <a:lnTo>
                  <a:pt x="17573" y="342503"/>
                </a:lnTo>
                <a:lnTo>
                  <a:pt x="471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4156" y="740664"/>
            <a:ext cx="2759963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47789" y="717804"/>
            <a:ext cx="2554223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2604262" y="0"/>
                </a:moveTo>
                <a:lnTo>
                  <a:pt x="59943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3" y="360045"/>
                </a:lnTo>
                <a:lnTo>
                  <a:pt x="2604262" y="360045"/>
                </a:lnTo>
                <a:lnTo>
                  <a:pt x="2627631" y="355340"/>
                </a:lnTo>
                <a:lnTo>
                  <a:pt x="2646727" y="342503"/>
                </a:lnTo>
                <a:lnTo>
                  <a:pt x="2659608" y="323451"/>
                </a:lnTo>
                <a:lnTo>
                  <a:pt x="2664333" y="300100"/>
                </a:lnTo>
                <a:lnTo>
                  <a:pt x="2664333" y="60071"/>
                </a:lnTo>
                <a:lnTo>
                  <a:pt x="2659608" y="36701"/>
                </a:lnTo>
                <a:lnTo>
                  <a:pt x="2646727" y="17605"/>
                </a:lnTo>
                <a:lnTo>
                  <a:pt x="2627631" y="4724"/>
                </a:lnTo>
                <a:lnTo>
                  <a:pt x="26042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2604262" y="0"/>
                </a:lnTo>
                <a:lnTo>
                  <a:pt x="2627631" y="4724"/>
                </a:lnTo>
                <a:lnTo>
                  <a:pt x="2646727" y="17605"/>
                </a:lnTo>
                <a:lnTo>
                  <a:pt x="2659608" y="36701"/>
                </a:lnTo>
                <a:lnTo>
                  <a:pt x="2664333" y="60071"/>
                </a:lnTo>
                <a:lnTo>
                  <a:pt x="2664333" y="300100"/>
                </a:lnTo>
                <a:lnTo>
                  <a:pt x="2659608" y="323451"/>
                </a:lnTo>
                <a:lnTo>
                  <a:pt x="2646727" y="342503"/>
                </a:lnTo>
                <a:lnTo>
                  <a:pt x="2627631" y="355340"/>
                </a:lnTo>
                <a:lnTo>
                  <a:pt x="2604262" y="360045"/>
                </a:lnTo>
                <a:lnTo>
                  <a:pt x="59943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683765"/>
            <a:ext cx="3072384" cy="45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0" y="3009010"/>
            <a:ext cx="2699004" cy="128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2642616"/>
            <a:ext cx="2699004" cy="126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1" y="2708911"/>
            <a:ext cx="3024505" cy="360045"/>
          </a:xfrm>
          <a:custGeom>
            <a:avLst/>
            <a:gdLst/>
            <a:ahLst/>
            <a:cxnLst/>
            <a:rect l="l" t="t" r="r" b="b"/>
            <a:pathLst>
              <a:path w="3024505" h="360044">
                <a:moveTo>
                  <a:pt x="2964307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15" y="323397"/>
                </a:lnTo>
                <a:lnTo>
                  <a:pt x="17575" y="342455"/>
                </a:lnTo>
                <a:lnTo>
                  <a:pt x="36649" y="355322"/>
                </a:lnTo>
                <a:lnTo>
                  <a:pt x="60007" y="360044"/>
                </a:lnTo>
                <a:lnTo>
                  <a:pt x="2964307" y="360044"/>
                </a:lnTo>
                <a:lnTo>
                  <a:pt x="2987676" y="355322"/>
                </a:lnTo>
                <a:lnTo>
                  <a:pt x="3006772" y="342455"/>
                </a:lnTo>
                <a:lnTo>
                  <a:pt x="3019653" y="323397"/>
                </a:lnTo>
                <a:lnTo>
                  <a:pt x="3024378" y="300100"/>
                </a:lnTo>
                <a:lnTo>
                  <a:pt x="3024378" y="60070"/>
                </a:lnTo>
                <a:lnTo>
                  <a:pt x="3019653" y="36701"/>
                </a:lnTo>
                <a:lnTo>
                  <a:pt x="3006772" y="17605"/>
                </a:lnTo>
                <a:lnTo>
                  <a:pt x="2987676" y="4724"/>
                </a:lnTo>
                <a:lnTo>
                  <a:pt x="29643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7949" y="2684780"/>
            <a:ext cx="297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spcBef>
                <a:spcPts val="100"/>
              </a:spcBef>
            </a:pP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Vertigo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Dizziness Differential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Diagnosis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2963545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2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Score  (VDDDS)</a:t>
            </a:r>
            <a:r>
              <a:rPr sz="1200" b="1" u="sng" spc="-6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modificata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13020" y="1819656"/>
            <a:ext cx="2253996" cy="455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34355" y="1778507"/>
            <a:ext cx="2093976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48911" y="740664"/>
            <a:ext cx="2039112" cy="45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78679" y="717804"/>
            <a:ext cx="1178052" cy="429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1884172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1884172" y="360045"/>
                </a:lnTo>
                <a:lnTo>
                  <a:pt x="1907541" y="355340"/>
                </a:lnTo>
                <a:lnTo>
                  <a:pt x="1926637" y="342503"/>
                </a:lnTo>
                <a:lnTo>
                  <a:pt x="1939518" y="323451"/>
                </a:lnTo>
                <a:lnTo>
                  <a:pt x="1944242" y="300100"/>
                </a:lnTo>
                <a:lnTo>
                  <a:pt x="1944242" y="60071"/>
                </a:lnTo>
                <a:lnTo>
                  <a:pt x="1939518" y="36701"/>
                </a:lnTo>
                <a:lnTo>
                  <a:pt x="1926637" y="17605"/>
                </a:lnTo>
                <a:lnTo>
                  <a:pt x="1907541" y="4724"/>
                </a:lnTo>
                <a:lnTo>
                  <a:pt x="188417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1884172" y="0"/>
                </a:lnTo>
                <a:lnTo>
                  <a:pt x="1907541" y="4724"/>
                </a:lnTo>
                <a:lnTo>
                  <a:pt x="1926637" y="17605"/>
                </a:lnTo>
                <a:lnTo>
                  <a:pt x="1939518" y="36701"/>
                </a:lnTo>
                <a:lnTo>
                  <a:pt x="1944242" y="60071"/>
                </a:lnTo>
                <a:lnTo>
                  <a:pt x="1944242" y="300100"/>
                </a:lnTo>
                <a:lnTo>
                  <a:pt x="1939518" y="323451"/>
                </a:lnTo>
                <a:lnTo>
                  <a:pt x="1926637" y="342503"/>
                </a:lnTo>
                <a:lnTo>
                  <a:pt x="1907541" y="355340"/>
                </a:lnTo>
                <a:lnTo>
                  <a:pt x="1884172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39867" y="1316737"/>
            <a:ext cx="2327148" cy="454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45023" y="1293875"/>
            <a:ext cx="2218944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08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1" y="360045"/>
                </a:lnTo>
                <a:lnTo>
                  <a:pt x="2172208" y="360045"/>
                </a:lnTo>
                <a:lnTo>
                  <a:pt x="2195577" y="355340"/>
                </a:lnTo>
                <a:lnTo>
                  <a:pt x="2214673" y="342503"/>
                </a:lnTo>
                <a:lnTo>
                  <a:pt x="2227554" y="323451"/>
                </a:lnTo>
                <a:lnTo>
                  <a:pt x="2232279" y="300100"/>
                </a:lnTo>
                <a:lnTo>
                  <a:pt x="2232279" y="60071"/>
                </a:lnTo>
                <a:lnTo>
                  <a:pt x="2227554" y="36701"/>
                </a:lnTo>
                <a:lnTo>
                  <a:pt x="2214673" y="17605"/>
                </a:lnTo>
                <a:lnTo>
                  <a:pt x="2195577" y="4724"/>
                </a:lnTo>
                <a:lnTo>
                  <a:pt x="217220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2172208" y="0"/>
                </a:lnTo>
                <a:lnTo>
                  <a:pt x="2195577" y="4724"/>
                </a:lnTo>
                <a:lnTo>
                  <a:pt x="2214673" y="17605"/>
                </a:lnTo>
                <a:lnTo>
                  <a:pt x="2227554" y="36701"/>
                </a:lnTo>
                <a:lnTo>
                  <a:pt x="2232279" y="60071"/>
                </a:lnTo>
                <a:lnTo>
                  <a:pt x="2232279" y="300100"/>
                </a:lnTo>
                <a:lnTo>
                  <a:pt x="2227554" y="323451"/>
                </a:lnTo>
                <a:lnTo>
                  <a:pt x="2214673" y="342503"/>
                </a:lnTo>
                <a:lnTo>
                  <a:pt x="2195577" y="355340"/>
                </a:lnTo>
                <a:lnTo>
                  <a:pt x="2172208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53690" y="779779"/>
            <a:ext cx="718058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5990">
              <a:spcBef>
                <a:spcPts val="100"/>
              </a:spcBef>
              <a:tabLst>
                <a:tab pos="4973955" algn="l"/>
              </a:tabLst>
            </a:pP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vertigine	Escludi</a:t>
            </a:r>
            <a:r>
              <a:rPr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pseudovertigine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672080" algn="l"/>
              </a:tabLst>
            </a:pP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 </a:t>
            </a:r>
            <a:r>
              <a:rPr spc="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60565" y="1819656"/>
            <a:ext cx="2255519" cy="455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83423" y="1778507"/>
            <a:ext cx="2093976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59944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4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59944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56658" y="1820671"/>
            <a:ext cx="422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461260" algn="l"/>
              </a:tabLst>
            </a:pP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</a:t>
            </a:r>
            <a:r>
              <a:rPr sz="1200" spc="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	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 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O 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spc="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   NO	O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</a:t>
            </a:r>
            <a:r>
              <a:rPr sz="1200" spc="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44312" y="2324101"/>
            <a:ext cx="1175003" cy="455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11952" y="2325624"/>
            <a:ext cx="839724" cy="3901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91937" y="2348865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5" h="360044">
                <a:moveTo>
                  <a:pt x="1020063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1" y="360045"/>
                </a:lnTo>
                <a:lnTo>
                  <a:pt x="1020063" y="360045"/>
                </a:lnTo>
                <a:lnTo>
                  <a:pt x="1043433" y="355340"/>
                </a:lnTo>
                <a:lnTo>
                  <a:pt x="1062529" y="342503"/>
                </a:lnTo>
                <a:lnTo>
                  <a:pt x="1075410" y="323451"/>
                </a:lnTo>
                <a:lnTo>
                  <a:pt x="1080135" y="300100"/>
                </a:lnTo>
                <a:lnTo>
                  <a:pt x="1080135" y="60071"/>
                </a:lnTo>
                <a:lnTo>
                  <a:pt x="1075410" y="36701"/>
                </a:lnTo>
                <a:lnTo>
                  <a:pt x="1062529" y="17605"/>
                </a:lnTo>
                <a:lnTo>
                  <a:pt x="1043433" y="4724"/>
                </a:lnTo>
                <a:lnTo>
                  <a:pt x="102006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91937" y="2348865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5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1020063" y="0"/>
                </a:lnTo>
                <a:lnTo>
                  <a:pt x="1043433" y="4724"/>
                </a:lnTo>
                <a:lnTo>
                  <a:pt x="1062529" y="17605"/>
                </a:lnTo>
                <a:lnTo>
                  <a:pt x="1075410" y="36701"/>
                </a:lnTo>
                <a:lnTo>
                  <a:pt x="1080135" y="60071"/>
                </a:lnTo>
                <a:lnTo>
                  <a:pt x="1080135" y="300100"/>
                </a:lnTo>
                <a:lnTo>
                  <a:pt x="1075410" y="323451"/>
                </a:lnTo>
                <a:lnTo>
                  <a:pt x="1062529" y="342503"/>
                </a:lnTo>
                <a:lnTo>
                  <a:pt x="1043433" y="355340"/>
                </a:lnTo>
                <a:lnTo>
                  <a:pt x="1020063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24000" y="1748028"/>
            <a:ext cx="1379220" cy="8153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31620" y="1847089"/>
            <a:ext cx="1371600" cy="5806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1211630" y="0"/>
                </a:moveTo>
                <a:lnTo>
                  <a:pt x="120012" y="0"/>
                </a:lnTo>
                <a:lnTo>
                  <a:pt x="73298" y="9429"/>
                </a:lnTo>
                <a:lnTo>
                  <a:pt x="35150" y="35147"/>
                </a:lnTo>
                <a:lnTo>
                  <a:pt x="9431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31" y="646795"/>
                </a:lnTo>
                <a:lnTo>
                  <a:pt x="35150" y="684942"/>
                </a:lnTo>
                <a:lnTo>
                  <a:pt x="73298" y="710660"/>
                </a:lnTo>
                <a:lnTo>
                  <a:pt x="120012" y="720090"/>
                </a:lnTo>
                <a:lnTo>
                  <a:pt x="1211630" y="720090"/>
                </a:lnTo>
                <a:lnTo>
                  <a:pt x="1258321" y="710660"/>
                </a:lnTo>
                <a:lnTo>
                  <a:pt x="1296454" y="684942"/>
                </a:lnTo>
                <a:lnTo>
                  <a:pt x="1322166" y="646795"/>
                </a:lnTo>
                <a:lnTo>
                  <a:pt x="1331595" y="600075"/>
                </a:lnTo>
                <a:lnTo>
                  <a:pt x="1331595" y="120015"/>
                </a:lnTo>
                <a:lnTo>
                  <a:pt x="1322166" y="73294"/>
                </a:lnTo>
                <a:lnTo>
                  <a:pt x="1296454" y="35147"/>
                </a:lnTo>
                <a:lnTo>
                  <a:pt x="1258321" y="9429"/>
                </a:lnTo>
                <a:lnTo>
                  <a:pt x="121163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0" y="120015"/>
                </a:moveTo>
                <a:lnTo>
                  <a:pt x="9431" y="73294"/>
                </a:lnTo>
                <a:lnTo>
                  <a:pt x="35150" y="35147"/>
                </a:lnTo>
                <a:lnTo>
                  <a:pt x="73298" y="9429"/>
                </a:lnTo>
                <a:lnTo>
                  <a:pt x="120012" y="0"/>
                </a:lnTo>
                <a:lnTo>
                  <a:pt x="1211630" y="0"/>
                </a:lnTo>
                <a:lnTo>
                  <a:pt x="1258321" y="9429"/>
                </a:lnTo>
                <a:lnTo>
                  <a:pt x="1296454" y="35147"/>
                </a:lnTo>
                <a:lnTo>
                  <a:pt x="1322166" y="73294"/>
                </a:lnTo>
                <a:lnTo>
                  <a:pt x="1331595" y="120015"/>
                </a:lnTo>
                <a:lnTo>
                  <a:pt x="1331595" y="600075"/>
                </a:lnTo>
                <a:lnTo>
                  <a:pt x="1322166" y="646795"/>
                </a:lnTo>
                <a:lnTo>
                  <a:pt x="1296454" y="684942"/>
                </a:lnTo>
                <a:lnTo>
                  <a:pt x="1258321" y="710660"/>
                </a:lnTo>
                <a:lnTo>
                  <a:pt x="1211630" y="720090"/>
                </a:lnTo>
                <a:lnTo>
                  <a:pt x="120012" y="720090"/>
                </a:lnTo>
                <a:lnTo>
                  <a:pt x="73298" y="710660"/>
                </a:lnTo>
                <a:lnTo>
                  <a:pt x="35150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37792" y="1884425"/>
            <a:ext cx="11010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 CEFALEA?  </a:t>
            </a:r>
            <a:r>
              <a:rPr sz="1000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23616" y="1748028"/>
            <a:ext cx="1463040" cy="8153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80004" y="1847089"/>
            <a:ext cx="1371599" cy="5806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1248155" y="0"/>
                </a:moveTo>
                <a:lnTo>
                  <a:pt x="120015" y="0"/>
                </a:lnTo>
                <a:lnTo>
                  <a:pt x="73294" y="9429"/>
                </a:lnTo>
                <a:lnTo>
                  <a:pt x="35147" y="35147"/>
                </a:lnTo>
                <a:lnTo>
                  <a:pt x="9429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29" y="646795"/>
                </a:lnTo>
                <a:lnTo>
                  <a:pt x="35147" y="684942"/>
                </a:lnTo>
                <a:lnTo>
                  <a:pt x="73294" y="710660"/>
                </a:lnTo>
                <a:lnTo>
                  <a:pt x="120015" y="720090"/>
                </a:lnTo>
                <a:lnTo>
                  <a:pt x="1248155" y="720090"/>
                </a:lnTo>
                <a:lnTo>
                  <a:pt x="1294876" y="710660"/>
                </a:lnTo>
                <a:lnTo>
                  <a:pt x="1333023" y="684942"/>
                </a:lnTo>
                <a:lnTo>
                  <a:pt x="1358741" y="646795"/>
                </a:lnTo>
                <a:lnTo>
                  <a:pt x="1368171" y="600075"/>
                </a:lnTo>
                <a:lnTo>
                  <a:pt x="1368171" y="120015"/>
                </a:lnTo>
                <a:lnTo>
                  <a:pt x="1358741" y="73294"/>
                </a:lnTo>
                <a:lnTo>
                  <a:pt x="1333023" y="35147"/>
                </a:lnTo>
                <a:lnTo>
                  <a:pt x="1294876" y="9429"/>
                </a:lnTo>
                <a:lnTo>
                  <a:pt x="124815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0" y="120015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1248155" y="0"/>
                </a:lnTo>
                <a:lnTo>
                  <a:pt x="1294876" y="9429"/>
                </a:lnTo>
                <a:lnTo>
                  <a:pt x="1333023" y="35147"/>
                </a:lnTo>
                <a:lnTo>
                  <a:pt x="1358741" y="73294"/>
                </a:lnTo>
                <a:lnTo>
                  <a:pt x="1368171" y="120015"/>
                </a:lnTo>
                <a:lnTo>
                  <a:pt x="1368171" y="600075"/>
                </a:lnTo>
                <a:lnTo>
                  <a:pt x="1358741" y="646795"/>
                </a:lnTo>
                <a:lnTo>
                  <a:pt x="1333023" y="684942"/>
                </a:lnTo>
                <a:lnTo>
                  <a:pt x="1294876" y="710660"/>
                </a:lnTo>
                <a:lnTo>
                  <a:pt x="1248155" y="720090"/>
                </a:lnTo>
                <a:lnTo>
                  <a:pt x="120015" y="720090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85923" y="1884425"/>
            <a:ext cx="11004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</a:t>
            </a:r>
            <a:r>
              <a:rPr sz="1000" spc="1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CEFALEA?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SI,</a:t>
            </a:r>
            <a:r>
              <a:rPr sz="1000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ricovero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24000" y="3259836"/>
            <a:ext cx="1522476" cy="4556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24000" y="3310128"/>
            <a:ext cx="1453896" cy="3124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52400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4"/>
                </a:lnTo>
                <a:lnTo>
                  <a:pt x="1415669" y="360044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3"/>
                </a:lnTo>
                <a:lnTo>
                  <a:pt x="1475613" y="60070"/>
                </a:lnTo>
                <a:lnTo>
                  <a:pt x="1470908" y="36701"/>
                </a:lnTo>
                <a:lnTo>
                  <a:pt x="1458071" y="17605"/>
                </a:lnTo>
                <a:lnTo>
                  <a:pt x="1439019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20419" y="3352546"/>
            <a:ext cx="1235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r>
              <a:rPr sz="1200" b="1" spc="-6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periferica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96767" y="3259836"/>
            <a:ext cx="1569720" cy="455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28772" y="3218688"/>
            <a:ext cx="1539240" cy="4953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14363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4"/>
                </a:lnTo>
                <a:lnTo>
                  <a:pt x="1415669" y="360044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3"/>
                </a:lnTo>
                <a:lnTo>
                  <a:pt x="1475739" y="60070"/>
                </a:lnTo>
                <a:lnTo>
                  <a:pt x="1471015" y="36701"/>
                </a:lnTo>
                <a:lnTo>
                  <a:pt x="1458134" y="17605"/>
                </a:lnTo>
                <a:lnTo>
                  <a:pt x="1439038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47949" y="3261105"/>
            <a:ext cx="3048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577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 centrale</a:t>
            </a:r>
            <a:r>
              <a:rPr sz="12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1446530" algn="l"/>
                <a:tab pos="1631950" algn="l"/>
                <a:tab pos="2111375" algn="l"/>
                <a:tab pos="3034030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incerta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24000" y="3835909"/>
            <a:ext cx="1522476" cy="4556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24000" y="3886201"/>
            <a:ext cx="1440180" cy="3124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04"/>
                </a:lnTo>
                <a:lnTo>
                  <a:pt x="17575" y="17541"/>
                </a:lnTo>
                <a:lnTo>
                  <a:pt x="4715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5"/>
                </a:lnTo>
                <a:lnTo>
                  <a:pt x="1415669" y="360045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4"/>
                </a:lnTo>
                <a:lnTo>
                  <a:pt x="1475613" y="59944"/>
                </a:lnTo>
                <a:lnTo>
                  <a:pt x="1470908" y="36593"/>
                </a:lnTo>
                <a:lnTo>
                  <a:pt x="1458071" y="17541"/>
                </a:lnTo>
                <a:lnTo>
                  <a:pt x="1439019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0" y="59944"/>
                </a:moveTo>
                <a:lnTo>
                  <a:pt x="4715" y="36593"/>
                </a:lnTo>
                <a:lnTo>
                  <a:pt x="17575" y="17541"/>
                </a:lnTo>
                <a:lnTo>
                  <a:pt x="36649" y="4704"/>
                </a:lnTo>
                <a:lnTo>
                  <a:pt x="60007" y="0"/>
                </a:lnTo>
                <a:lnTo>
                  <a:pt x="1415669" y="0"/>
                </a:lnTo>
                <a:lnTo>
                  <a:pt x="1439019" y="4704"/>
                </a:lnTo>
                <a:lnTo>
                  <a:pt x="1458071" y="17541"/>
                </a:lnTo>
                <a:lnTo>
                  <a:pt x="1470908" y="36593"/>
                </a:lnTo>
                <a:lnTo>
                  <a:pt x="1475613" y="59944"/>
                </a:lnTo>
                <a:lnTo>
                  <a:pt x="1475613" y="299974"/>
                </a:lnTo>
                <a:lnTo>
                  <a:pt x="1470908" y="323343"/>
                </a:lnTo>
                <a:lnTo>
                  <a:pt x="1458071" y="342439"/>
                </a:lnTo>
                <a:lnTo>
                  <a:pt x="1439019" y="355320"/>
                </a:lnTo>
                <a:lnTo>
                  <a:pt x="1415669" y="360045"/>
                </a:lnTo>
                <a:lnTo>
                  <a:pt x="60007" y="360045"/>
                </a:lnTo>
                <a:lnTo>
                  <a:pt x="36649" y="355320"/>
                </a:lnTo>
                <a:lnTo>
                  <a:pt x="17575" y="342439"/>
                </a:lnTo>
                <a:lnTo>
                  <a:pt x="4715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20419" y="3928617"/>
            <a:ext cx="1221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Presa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carico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ORL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096767" y="3835909"/>
            <a:ext cx="1569720" cy="455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5"/>
                </a:lnTo>
                <a:lnTo>
                  <a:pt x="1415669" y="360045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4"/>
                </a:lnTo>
                <a:lnTo>
                  <a:pt x="1475739" y="59944"/>
                </a:lnTo>
                <a:lnTo>
                  <a:pt x="1471015" y="36593"/>
                </a:lnTo>
                <a:lnTo>
                  <a:pt x="1458134" y="17541"/>
                </a:lnTo>
                <a:lnTo>
                  <a:pt x="1439038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0" y="59944"/>
                </a:moveTo>
                <a:lnTo>
                  <a:pt x="4724" y="36593"/>
                </a:lnTo>
                <a:lnTo>
                  <a:pt x="17605" y="17541"/>
                </a:lnTo>
                <a:lnTo>
                  <a:pt x="36701" y="4704"/>
                </a:lnTo>
                <a:lnTo>
                  <a:pt x="60070" y="0"/>
                </a:lnTo>
                <a:lnTo>
                  <a:pt x="1415669" y="0"/>
                </a:lnTo>
                <a:lnTo>
                  <a:pt x="1439038" y="4704"/>
                </a:lnTo>
                <a:lnTo>
                  <a:pt x="1458134" y="17541"/>
                </a:lnTo>
                <a:lnTo>
                  <a:pt x="1471015" y="36593"/>
                </a:lnTo>
                <a:lnTo>
                  <a:pt x="1475739" y="59944"/>
                </a:lnTo>
                <a:lnTo>
                  <a:pt x="1475739" y="299974"/>
                </a:lnTo>
                <a:lnTo>
                  <a:pt x="1471015" y="323343"/>
                </a:lnTo>
                <a:lnTo>
                  <a:pt x="1458134" y="342439"/>
                </a:lnTo>
                <a:lnTo>
                  <a:pt x="1439038" y="355320"/>
                </a:lnTo>
                <a:lnTo>
                  <a:pt x="1415669" y="360045"/>
                </a:lnTo>
                <a:lnTo>
                  <a:pt x="60070" y="360045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76042" y="3928617"/>
            <a:ext cx="1009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Neuroimmagini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808732" y="4340352"/>
            <a:ext cx="850392" cy="3825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64180" y="4354068"/>
            <a:ext cx="571500" cy="3124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60" y="3768"/>
                </a:lnTo>
                <a:lnTo>
                  <a:pt x="14096" y="14049"/>
                </a:lnTo>
                <a:lnTo>
                  <a:pt x="3786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86" y="258728"/>
                </a:lnTo>
                <a:lnTo>
                  <a:pt x="14096" y="273986"/>
                </a:lnTo>
                <a:lnTo>
                  <a:pt x="29360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342" y="284267"/>
                </a:lnTo>
                <a:lnTo>
                  <a:pt x="741600" y="273986"/>
                </a:lnTo>
                <a:lnTo>
                  <a:pt x="751881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81" y="29307"/>
                </a:lnTo>
                <a:lnTo>
                  <a:pt x="741600" y="14049"/>
                </a:lnTo>
                <a:lnTo>
                  <a:pt x="726342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86" y="29307"/>
                </a:lnTo>
                <a:lnTo>
                  <a:pt x="14096" y="14049"/>
                </a:lnTo>
                <a:lnTo>
                  <a:pt x="29360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342" y="3768"/>
                </a:lnTo>
                <a:lnTo>
                  <a:pt x="741600" y="14049"/>
                </a:lnTo>
                <a:lnTo>
                  <a:pt x="751881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81" y="258728"/>
                </a:lnTo>
                <a:lnTo>
                  <a:pt x="741600" y="273986"/>
                </a:lnTo>
                <a:lnTo>
                  <a:pt x="726342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60" y="284267"/>
                </a:lnTo>
                <a:lnTo>
                  <a:pt x="14096" y="273986"/>
                </a:lnTo>
                <a:lnTo>
                  <a:pt x="3786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85592" y="4396867"/>
            <a:ext cx="29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672840" y="4340352"/>
            <a:ext cx="850391" cy="3825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835908" y="4354068"/>
            <a:ext cx="557783" cy="3124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289" y="284267"/>
                </a:lnTo>
                <a:lnTo>
                  <a:pt x="741553" y="273986"/>
                </a:lnTo>
                <a:lnTo>
                  <a:pt x="751863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63" y="29307"/>
                </a:lnTo>
                <a:lnTo>
                  <a:pt x="741553" y="14049"/>
                </a:lnTo>
                <a:lnTo>
                  <a:pt x="726289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289" y="3768"/>
                </a:lnTo>
                <a:lnTo>
                  <a:pt x="741553" y="14049"/>
                </a:lnTo>
                <a:lnTo>
                  <a:pt x="751863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63" y="258728"/>
                </a:lnTo>
                <a:lnTo>
                  <a:pt x="741553" y="273986"/>
                </a:lnTo>
                <a:lnTo>
                  <a:pt x="726289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57573" y="4396867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44623" y="4700016"/>
            <a:ext cx="1751076" cy="3108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139695" y="4677156"/>
            <a:ext cx="1394460" cy="3124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1620215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1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1620215" y="216026"/>
                </a:lnTo>
                <a:lnTo>
                  <a:pt x="1634189" y="213195"/>
                </a:lnTo>
                <a:lnTo>
                  <a:pt x="1645615" y="205470"/>
                </a:lnTo>
                <a:lnTo>
                  <a:pt x="1653326" y="194006"/>
                </a:lnTo>
                <a:lnTo>
                  <a:pt x="1656156" y="179958"/>
                </a:lnTo>
                <a:lnTo>
                  <a:pt x="1656156" y="35940"/>
                </a:lnTo>
                <a:lnTo>
                  <a:pt x="1653326" y="21967"/>
                </a:lnTo>
                <a:lnTo>
                  <a:pt x="1645615" y="10541"/>
                </a:lnTo>
                <a:lnTo>
                  <a:pt x="1634189" y="2829"/>
                </a:lnTo>
                <a:lnTo>
                  <a:pt x="162021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0" y="35940"/>
                </a:moveTo>
                <a:lnTo>
                  <a:pt x="2830" y="21967"/>
                </a:lnTo>
                <a:lnTo>
                  <a:pt x="10548" y="10541"/>
                </a:lnTo>
                <a:lnTo>
                  <a:pt x="21993" y="2829"/>
                </a:lnTo>
                <a:lnTo>
                  <a:pt x="36004" y="0"/>
                </a:lnTo>
                <a:lnTo>
                  <a:pt x="1620215" y="0"/>
                </a:lnTo>
                <a:lnTo>
                  <a:pt x="1634189" y="2829"/>
                </a:lnTo>
                <a:lnTo>
                  <a:pt x="1645615" y="10541"/>
                </a:lnTo>
                <a:lnTo>
                  <a:pt x="1653326" y="21967"/>
                </a:lnTo>
                <a:lnTo>
                  <a:pt x="1656156" y="35940"/>
                </a:lnTo>
                <a:lnTo>
                  <a:pt x="1656156" y="179958"/>
                </a:lnTo>
                <a:lnTo>
                  <a:pt x="1653326" y="194006"/>
                </a:lnTo>
                <a:lnTo>
                  <a:pt x="1645615" y="205470"/>
                </a:lnTo>
                <a:lnTo>
                  <a:pt x="1634189" y="213195"/>
                </a:lnTo>
                <a:lnTo>
                  <a:pt x="1620215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61413" y="4721097"/>
            <a:ext cx="11156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Insorta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da &lt;</a:t>
            </a:r>
            <a:r>
              <a:rPr sz="1200" b="1" spc="-8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24h?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944623" y="4988052"/>
            <a:ext cx="525780" cy="3108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016252" y="4965192"/>
            <a:ext cx="380999" cy="3124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9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0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396049" y="216026"/>
                </a:lnTo>
                <a:lnTo>
                  <a:pt x="410065" y="213195"/>
                </a:lnTo>
                <a:lnTo>
                  <a:pt x="421509" y="205470"/>
                </a:lnTo>
                <a:lnTo>
                  <a:pt x="429225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5" y="21967"/>
                </a:lnTo>
                <a:lnTo>
                  <a:pt x="421509" y="10540"/>
                </a:lnTo>
                <a:lnTo>
                  <a:pt x="410065" y="2829"/>
                </a:lnTo>
                <a:lnTo>
                  <a:pt x="39604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40"/>
                </a:moveTo>
                <a:lnTo>
                  <a:pt x="2830" y="21967"/>
                </a:lnTo>
                <a:lnTo>
                  <a:pt x="10548" y="10540"/>
                </a:lnTo>
                <a:lnTo>
                  <a:pt x="21993" y="2829"/>
                </a:lnTo>
                <a:lnTo>
                  <a:pt x="36004" y="0"/>
                </a:lnTo>
                <a:lnTo>
                  <a:pt x="396049" y="0"/>
                </a:lnTo>
                <a:lnTo>
                  <a:pt x="410065" y="2829"/>
                </a:lnTo>
                <a:lnTo>
                  <a:pt x="421509" y="10540"/>
                </a:lnTo>
                <a:lnTo>
                  <a:pt x="429225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5" y="194006"/>
                </a:lnTo>
                <a:lnTo>
                  <a:pt x="421509" y="205470"/>
                </a:lnTo>
                <a:lnTo>
                  <a:pt x="410065" y="213195"/>
                </a:lnTo>
                <a:lnTo>
                  <a:pt x="396049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37664" y="5009133"/>
            <a:ext cx="137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168395" y="4988052"/>
            <a:ext cx="527304" cy="310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194304" y="4965192"/>
            <a:ext cx="472440" cy="3124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396113" y="0"/>
                </a:moveTo>
                <a:lnTo>
                  <a:pt x="36068" y="0"/>
                </a:lnTo>
                <a:lnTo>
                  <a:pt x="22020" y="2829"/>
                </a:lnTo>
                <a:lnTo>
                  <a:pt x="10556" y="10540"/>
                </a:lnTo>
                <a:lnTo>
                  <a:pt x="2831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1" y="194006"/>
                </a:lnTo>
                <a:lnTo>
                  <a:pt x="10556" y="205470"/>
                </a:lnTo>
                <a:lnTo>
                  <a:pt x="22020" y="213195"/>
                </a:lnTo>
                <a:lnTo>
                  <a:pt x="36068" y="216026"/>
                </a:lnTo>
                <a:lnTo>
                  <a:pt x="396113" y="216026"/>
                </a:lnTo>
                <a:lnTo>
                  <a:pt x="410086" y="213195"/>
                </a:lnTo>
                <a:lnTo>
                  <a:pt x="421513" y="205470"/>
                </a:lnTo>
                <a:lnTo>
                  <a:pt x="429224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4" y="21967"/>
                </a:lnTo>
                <a:lnTo>
                  <a:pt x="421513" y="10540"/>
                </a:lnTo>
                <a:lnTo>
                  <a:pt x="410086" y="2829"/>
                </a:lnTo>
                <a:lnTo>
                  <a:pt x="39611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0" y="35940"/>
                </a:moveTo>
                <a:lnTo>
                  <a:pt x="2831" y="21967"/>
                </a:lnTo>
                <a:lnTo>
                  <a:pt x="10556" y="10540"/>
                </a:lnTo>
                <a:lnTo>
                  <a:pt x="22020" y="2829"/>
                </a:lnTo>
                <a:lnTo>
                  <a:pt x="36068" y="0"/>
                </a:lnTo>
                <a:lnTo>
                  <a:pt x="396113" y="0"/>
                </a:lnTo>
                <a:lnTo>
                  <a:pt x="410086" y="2829"/>
                </a:lnTo>
                <a:lnTo>
                  <a:pt x="421513" y="10540"/>
                </a:lnTo>
                <a:lnTo>
                  <a:pt x="429224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4" y="194006"/>
                </a:lnTo>
                <a:lnTo>
                  <a:pt x="421513" y="205470"/>
                </a:lnTo>
                <a:lnTo>
                  <a:pt x="410086" y="213195"/>
                </a:lnTo>
                <a:lnTo>
                  <a:pt x="396113" y="216026"/>
                </a:lnTo>
                <a:lnTo>
                  <a:pt x="36068" y="216026"/>
                </a:lnTo>
                <a:lnTo>
                  <a:pt x="22020" y="213195"/>
                </a:lnTo>
                <a:lnTo>
                  <a:pt x="10556" y="205470"/>
                </a:lnTo>
                <a:lnTo>
                  <a:pt x="2831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16351" y="5009133"/>
            <a:ext cx="229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24000" y="5276089"/>
            <a:ext cx="1379220" cy="384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565148" y="5289804"/>
            <a:ext cx="1249680" cy="3124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1283588" y="0"/>
                </a:moveTo>
                <a:lnTo>
                  <a:pt x="48004" y="0"/>
                </a:lnTo>
                <a:lnTo>
                  <a:pt x="29319" y="3768"/>
                </a:lnTo>
                <a:lnTo>
                  <a:pt x="14060" y="14049"/>
                </a:lnTo>
                <a:lnTo>
                  <a:pt x="3772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72" y="258724"/>
                </a:lnTo>
                <a:lnTo>
                  <a:pt x="14060" y="273973"/>
                </a:lnTo>
                <a:lnTo>
                  <a:pt x="29319" y="284246"/>
                </a:lnTo>
                <a:lnTo>
                  <a:pt x="48004" y="288010"/>
                </a:lnTo>
                <a:lnTo>
                  <a:pt x="1283588" y="288010"/>
                </a:lnTo>
                <a:lnTo>
                  <a:pt x="1302287" y="284246"/>
                </a:lnTo>
                <a:lnTo>
                  <a:pt x="1317545" y="273973"/>
                </a:lnTo>
                <a:lnTo>
                  <a:pt x="1327826" y="258724"/>
                </a:lnTo>
                <a:lnTo>
                  <a:pt x="1331594" y="240029"/>
                </a:lnTo>
                <a:lnTo>
                  <a:pt x="1331594" y="48005"/>
                </a:lnTo>
                <a:lnTo>
                  <a:pt x="1327826" y="29307"/>
                </a:lnTo>
                <a:lnTo>
                  <a:pt x="1317545" y="14049"/>
                </a:lnTo>
                <a:lnTo>
                  <a:pt x="1302287" y="3768"/>
                </a:lnTo>
                <a:lnTo>
                  <a:pt x="128358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0" y="48005"/>
                </a:moveTo>
                <a:lnTo>
                  <a:pt x="3772" y="29307"/>
                </a:lnTo>
                <a:lnTo>
                  <a:pt x="14060" y="14049"/>
                </a:lnTo>
                <a:lnTo>
                  <a:pt x="29319" y="3768"/>
                </a:lnTo>
                <a:lnTo>
                  <a:pt x="48004" y="0"/>
                </a:lnTo>
                <a:lnTo>
                  <a:pt x="1283588" y="0"/>
                </a:lnTo>
                <a:lnTo>
                  <a:pt x="1302287" y="3768"/>
                </a:lnTo>
                <a:lnTo>
                  <a:pt x="1317545" y="14049"/>
                </a:lnTo>
                <a:lnTo>
                  <a:pt x="1327826" y="29307"/>
                </a:lnTo>
                <a:lnTo>
                  <a:pt x="1331594" y="48005"/>
                </a:lnTo>
                <a:lnTo>
                  <a:pt x="1331594" y="240029"/>
                </a:lnTo>
                <a:lnTo>
                  <a:pt x="1327826" y="258724"/>
                </a:lnTo>
                <a:lnTo>
                  <a:pt x="1317545" y="273973"/>
                </a:lnTo>
                <a:lnTo>
                  <a:pt x="1302287" y="284246"/>
                </a:lnTo>
                <a:lnTo>
                  <a:pt x="1283588" y="288010"/>
                </a:lnTo>
                <a:lnTo>
                  <a:pt x="48004" y="288010"/>
                </a:lnTo>
                <a:lnTo>
                  <a:pt x="29319" y="284246"/>
                </a:lnTo>
                <a:lnTo>
                  <a:pt x="14060" y="273973"/>
                </a:lnTo>
                <a:lnTo>
                  <a:pt x="3772" y="258724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524000" y="5637276"/>
            <a:ext cx="512064" cy="3108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534667" y="5614416"/>
            <a:ext cx="472440" cy="3124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3" y="0"/>
                </a:moveTo>
                <a:lnTo>
                  <a:pt x="36004" y="0"/>
                </a:lnTo>
                <a:lnTo>
                  <a:pt x="21990" y="2828"/>
                </a:lnTo>
                <a:lnTo>
                  <a:pt x="10545" y="10542"/>
                </a:lnTo>
                <a:lnTo>
                  <a:pt x="2829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9" y="194025"/>
                </a:lnTo>
                <a:lnTo>
                  <a:pt x="10545" y="205470"/>
                </a:lnTo>
                <a:lnTo>
                  <a:pt x="21990" y="213185"/>
                </a:lnTo>
                <a:lnTo>
                  <a:pt x="36004" y="216014"/>
                </a:lnTo>
                <a:lnTo>
                  <a:pt x="396043" y="216014"/>
                </a:lnTo>
                <a:lnTo>
                  <a:pt x="410059" y="213185"/>
                </a:lnTo>
                <a:lnTo>
                  <a:pt x="421503" y="205470"/>
                </a:lnTo>
                <a:lnTo>
                  <a:pt x="429218" y="194025"/>
                </a:lnTo>
                <a:lnTo>
                  <a:pt x="432047" y="180009"/>
                </a:lnTo>
                <a:lnTo>
                  <a:pt x="432047" y="35991"/>
                </a:lnTo>
                <a:lnTo>
                  <a:pt x="429218" y="21983"/>
                </a:lnTo>
                <a:lnTo>
                  <a:pt x="421503" y="10542"/>
                </a:lnTo>
                <a:lnTo>
                  <a:pt x="410059" y="2828"/>
                </a:lnTo>
                <a:lnTo>
                  <a:pt x="39604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9" y="21983"/>
                </a:lnTo>
                <a:lnTo>
                  <a:pt x="10545" y="10542"/>
                </a:lnTo>
                <a:lnTo>
                  <a:pt x="21990" y="2828"/>
                </a:lnTo>
                <a:lnTo>
                  <a:pt x="36004" y="0"/>
                </a:lnTo>
                <a:lnTo>
                  <a:pt x="396043" y="0"/>
                </a:lnTo>
                <a:lnTo>
                  <a:pt x="410059" y="2828"/>
                </a:lnTo>
                <a:lnTo>
                  <a:pt x="421503" y="10542"/>
                </a:lnTo>
                <a:lnTo>
                  <a:pt x="429218" y="21983"/>
                </a:lnTo>
                <a:lnTo>
                  <a:pt x="432047" y="35991"/>
                </a:lnTo>
                <a:lnTo>
                  <a:pt x="432047" y="180009"/>
                </a:lnTo>
                <a:lnTo>
                  <a:pt x="429218" y="194025"/>
                </a:lnTo>
                <a:lnTo>
                  <a:pt x="421503" y="205470"/>
                </a:lnTo>
                <a:lnTo>
                  <a:pt x="410059" y="213185"/>
                </a:lnTo>
                <a:lnTo>
                  <a:pt x="396043" y="216014"/>
                </a:lnTo>
                <a:lnTo>
                  <a:pt x="36004" y="216014"/>
                </a:lnTo>
                <a:lnTo>
                  <a:pt x="21990" y="213185"/>
                </a:lnTo>
                <a:lnTo>
                  <a:pt x="10545" y="205470"/>
                </a:lnTo>
                <a:lnTo>
                  <a:pt x="2829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524000" y="5996940"/>
            <a:ext cx="2674620" cy="5273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712976" y="5990844"/>
            <a:ext cx="2304288" cy="4953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2535466" y="0"/>
                </a:moveTo>
                <a:lnTo>
                  <a:pt x="72007" y="0"/>
                </a:lnTo>
                <a:lnTo>
                  <a:pt x="43979" y="5659"/>
                </a:lnTo>
                <a:lnTo>
                  <a:pt x="21090" y="21093"/>
                </a:lnTo>
                <a:lnTo>
                  <a:pt x="5658" y="43982"/>
                </a:lnTo>
                <a:lnTo>
                  <a:pt x="0" y="72008"/>
                </a:lnTo>
                <a:lnTo>
                  <a:pt x="0" y="360044"/>
                </a:lnTo>
                <a:lnTo>
                  <a:pt x="5658" y="388071"/>
                </a:lnTo>
                <a:lnTo>
                  <a:pt x="21090" y="410960"/>
                </a:lnTo>
                <a:lnTo>
                  <a:pt x="43979" y="426394"/>
                </a:lnTo>
                <a:lnTo>
                  <a:pt x="72007" y="432053"/>
                </a:lnTo>
                <a:lnTo>
                  <a:pt x="2535466" y="432053"/>
                </a:lnTo>
                <a:lnTo>
                  <a:pt x="2563487" y="426394"/>
                </a:lnTo>
                <a:lnTo>
                  <a:pt x="2586377" y="410960"/>
                </a:lnTo>
                <a:lnTo>
                  <a:pt x="2601813" y="388071"/>
                </a:lnTo>
                <a:lnTo>
                  <a:pt x="2607475" y="360044"/>
                </a:lnTo>
                <a:lnTo>
                  <a:pt x="2607475" y="72008"/>
                </a:lnTo>
                <a:lnTo>
                  <a:pt x="2601813" y="43982"/>
                </a:lnTo>
                <a:lnTo>
                  <a:pt x="2586377" y="21093"/>
                </a:lnTo>
                <a:lnTo>
                  <a:pt x="2563487" y="5659"/>
                </a:lnTo>
                <a:lnTo>
                  <a:pt x="253546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0" y="72008"/>
                </a:moveTo>
                <a:lnTo>
                  <a:pt x="5658" y="43982"/>
                </a:lnTo>
                <a:lnTo>
                  <a:pt x="21090" y="21093"/>
                </a:lnTo>
                <a:lnTo>
                  <a:pt x="43979" y="5659"/>
                </a:lnTo>
                <a:lnTo>
                  <a:pt x="72007" y="0"/>
                </a:lnTo>
                <a:lnTo>
                  <a:pt x="2535466" y="0"/>
                </a:lnTo>
                <a:lnTo>
                  <a:pt x="2563487" y="5659"/>
                </a:lnTo>
                <a:lnTo>
                  <a:pt x="2586377" y="21093"/>
                </a:lnTo>
                <a:lnTo>
                  <a:pt x="2601813" y="43982"/>
                </a:lnTo>
                <a:lnTo>
                  <a:pt x="2607475" y="72008"/>
                </a:lnTo>
                <a:lnTo>
                  <a:pt x="2607475" y="360044"/>
                </a:lnTo>
                <a:lnTo>
                  <a:pt x="2601813" y="388071"/>
                </a:lnTo>
                <a:lnTo>
                  <a:pt x="2586377" y="410960"/>
                </a:lnTo>
                <a:lnTo>
                  <a:pt x="2563487" y="426394"/>
                </a:lnTo>
                <a:lnTo>
                  <a:pt x="2535466" y="432053"/>
                </a:lnTo>
                <a:lnTo>
                  <a:pt x="72007" y="432053"/>
                </a:lnTo>
                <a:lnTo>
                  <a:pt x="43979" y="426394"/>
                </a:lnTo>
                <a:lnTo>
                  <a:pt x="21090" y="410960"/>
                </a:lnTo>
                <a:lnTo>
                  <a:pt x="5658" y="388071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375916" y="5637276"/>
            <a:ext cx="527304" cy="31089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447544" y="5614416"/>
            <a:ext cx="381000" cy="3124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62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8" y="194025"/>
                </a:lnTo>
                <a:lnTo>
                  <a:pt x="10544" y="205470"/>
                </a:lnTo>
                <a:lnTo>
                  <a:pt x="21988" y="213185"/>
                </a:lnTo>
                <a:lnTo>
                  <a:pt x="36004" y="216014"/>
                </a:lnTo>
                <a:lnTo>
                  <a:pt x="396062" y="216014"/>
                </a:lnTo>
                <a:lnTo>
                  <a:pt x="410036" y="213185"/>
                </a:lnTo>
                <a:lnTo>
                  <a:pt x="421462" y="205470"/>
                </a:lnTo>
                <a:lnTo>
                  <a:pt x="429173" y="194025"/>
                </a:lnTo>
                <a:lnTo>
                  <a:pt x="432003" y="180009"/>
                </a:lnTo>
                <a:lnTo>
                  <a:pt x="432003" y="35991"/>
                </a:lnTo>
                <a:lnTo>
                  <a:pt x="429173" y="21983"/>
                </a:lnTo>
                <a:lnTo>
                  <a:pt x="421462" y="10542"/>
                </a:lnTo>
                <a:lnTo>
                  <a:pt x="410036" y="2828"/>
                </a:lnTo>
                <a:lnTo>
                  <a:pt x="3960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8" y="21983"/>
                </a:lnTo>
                <a:lnTo>
                  <a:pt x="10544" y="10542"/>
                </a:lnTo>
                <a:lnTo>
                  <a:pt x="21988" y="2828"/>
                </a:lnTo>
                <a:lnTo>
                  <a:pt x="36004" y="0"/>
                </a:lnTo>
                <a:lnTo>
                  <a:pt x="396062" y="0"/>
                </a:lnTo>
                <a:lnTo>
                  <a:pt x="410036" y="2828"/>
                </a:lnTo>
                <a:lnTo>
                  <a:pt x="421462" y="10542"/>
                </a:lnTo>
                <a:lnTo>
                  <a:pt x="429173" y="21983"/>
                </a:lnTo>
                <a:lnTo>
                  <a:pt x="432003" y="35991"/>
                </a:lnTo>
                <a:lnTo>
                  <a:pt x="432003" y="180009"/>
                </a:lnTo>
                <a:lnTo>
                  <a:pt x="429173" y="194025"/>
                </a:lnTo>
                <a:lnTo>
                  <a:pt x="421462" y="205470"/>
                </a:lnTo>
                <a:lnTo>
                  <a:pt x="410036" y="213185"/>
                </a:lnTo>
                <a:lnTo>
                  <a:pt x="396062" y="216014"/>
                </a:lnTo>
                <a:lnTo>
                  <a:pt x="36004" y="216014"/>
                </a:lnTo>
                <a:lnTo>
                  <a:pt x="21988" y="213185"/>
                </a:lnTo>
                <a:lnTo>
                  <a:pt x="10544" y="205470"/>
                </a:lnTo>
                <a:lnTo>
                  <a:pt x="2828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56690" y="5333238"/>
            <a:ext cx="22040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ABCDscore </a:t>
            </a:r>
            <a:r>
              <a:rPr sz="12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&gt;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4?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925194" algn="l"/>
              </a:tabLst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870" marR="5080" indent="-167640"/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Dimettere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a domicilio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con visita  neurologica</a:t>
            </a: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ambulatoriale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305556" y="5276089"/>
            <a:ext cx="252983" cy="8168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389377" y="5623560"/>
            <a:ext cx="85343" cy="853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144018" y="648042"/>
                </a:moveTo>
                <a:lnTo>
                  <a:pt x="0" y="648042"/>
                </a:lnTo>
                <a:lnTo>
                  <a:pt x="72009" y="720051"/>
                </a:lnTo>
                <a:lnTo>
                  <a:pt x="144018" y="648042"/>
                </a:lnTo>
                <a:close/>
              </a:path>
              <a:path w="144144" h="720089">
                <a:moveTo>
                  <a:pt x="108077" y="0"/>
                </a:moveTo>
                <a:lnTo>
                  <a:pt x="36068" y="0"/>
                </a:lnTo>
                <a:lnTo>
                  <a:pt x="36068" y="648042"/>
                </a:lnTo>
                <a:lnTo>
                  <a:pt x="108077" y="648042"/>
                </a:lnTo>
                <a:lnTo>
                  <a:pt x="108077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0" y="648042"/>
                </a:moveTo>
                <a:lnTo>
                  <a:pt x="36068" y="648042"/>
                </a:lnTo>
                <a:lnTo>
                  <a:pt x="36068" y="0"/>
                </a:lnTo>
                <a:lnTo>
                  <a:pt x="108077" y="0"/>
                </a:lnTo>
                <a:lnTo>
                  <a:pt x="108077" y="648042"/>
                </a:lnTo>
                <a:lnTo>
                  <a:pt x="144018" y="648042"/>
                </a:lnTo>
                <a:lnTo>
                  <a:pt x="72009" y="720051"/>
                </a:lnTo>
                <a:lnTo>
                  <a:pt x="0" y="64804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113020" y="2756917"/>
            <a:ext cx="958596" cy="4541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134356" y="2714244"/>
            <a:ext cx="905255" cy="4953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159884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804163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24" y="323397"/>
                </a:lnTo>
                <a:lnTo>
                  <a:pt x="17605" y="342455"/>
                </a:lnTo>
                <a:lnTo>
                  <a:pt x="36701" y="355322"/>
                </a:lnTo>
                <a:lnTo>
                  <a:pt x="60070" y="360044"/>
                </a:lnTo>
                <a:lnTo>
                  <a:pt x="804163" y="360044"/>
                </a:lnTo>
                <a:lnTo>
                  <a:pt x="827460" y="355322"/>
                </a:lnTo>
                <a:lnTo>
                  <a:pt x="846518" y="342455"/>
                </a:lnTo>
                <a:lnTo>
                  <a:pt x="859385" y="323397"/>
                </a:lnTo>
                <a:lnTo>
                  <a:pt x="864107" y="300100"/>
                </a:lnTo>
                <a:lnTo>
                  <a:pt x="864107" y="60070"/>
                </a:lnTo>
                <a:lnTo>
                  <a:pt x="859385" y="36701"/>
                </a:lnTo>
                <a:lnTo>
                  <a:pt x="846518" y="17605"/>
                </a:lnTo>
                <a:lnTo>
                  <a:pt x="827460" y="4724"/>
                </a:lnTo>
                <a:lnTo>
                  <a:pt x="80416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159884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60070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804163" y="0"/>
                </a:lnTo>
                <a:lnTo>
                  <a:pt x="827460" y="4724"/>
                </a:lnTo>
                <a:lnTo>
                  <a:pt x="846518" y="17605"/>
                </a:lnTo>
                <a:lnTo>
                  <a:pt x="859385" y="36701"/>
                </a:lnTo>
                <a:lnTo>
                  <a:pt x="864107" y="60070"/>
                </a:lnTo>
                <a:lnTo>
                  <a:pt x="864107" y="300100"/>
                </a:lnTo>
                <a:lnTo>
                  <a:pt x="859385" y="323397"/>
                </a:lnTo>
                <a:lnTo>
                  <a:pt x="846518" y="342455"/>
                </a:lnTo>
                <a:lnTo>
                  <a:pt x="827460" y="355322"/>
                </a:lnTo>
                <a:lnTo>
                  <a:pt x="804163" y="360044"/>
                </a:lnTo>
                <a:lnTo>
                  <a:pt x="60070" y="360044"/>
                </a:lnTo>
                <a:lnTo>
                  <a:pt x="36701" y="355322"/>
                </a:lnTo>
                <a:lnTo>
                  <a:pt x="17605" y="342455"/>
                </a:lnTo>
                <a:lnTo>
                  <a:pt x="4724" y="323397"/>
                </a:lnTo>
                <a:lnTo>
                  <a:pt x="0" y="300100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256658" y="2757042"/>
            <a:ext cx="598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120384" y="2756917"/>
            <a:ext cx="958596" cy="4541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143244" y="2714244"/>
            <a:ext cx="841248" cy="4953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168010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804037" y="0"/>
                </a:moveTo>
                <a:lnTo>
                  <a:pt x="59943" y="0"/>
                </a:lnTo>
                <a:lnTo>
                  <a:pt x="36647" y="4724"/>
                </a:lnTo>
                <a:lnTo>
                  <a:pt x="17589" y="17605"/>
                </a:lnTo>
                <a:lnTo>
                  <a:pt x="4722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22" y="323397"/>
                </a:lnTo>
                <a:lnTo>
                  <a:pt x="17589" y="342455"/>
                </a:lnTo>
                <a:lnTo>
                  <a:pt x="36647" y="355322"/>
                </a:lnTo>
                <a:lnTo>
                  <a:pt x="59943" y="360044"/>
                </a:lnTo>
                <a:lnTo>
                  <a:pt x="804037" y="360044"/>
                </a:lnTo>
                <a:lnTo>
                  <a:pt x="827406" y="355322"/>
                </a:lnTo>
                <a:lnTo>
                  <a:pt x="846502" y="342455"/>
                </a:lnTo>
                <a:lnTo>
                  <a:pt x="859383" y="323397"/>
                </a:lnTo>
                <a:lnTo>
                  <a:pt x="864107" y="300100"/>
                </a:lnTo>
                <a:lnTo>
                  <a:pt x="864107" y="60070"/>
                </a:lnTo>
                <a:lnTo>
                  <a:pt x="859383" y="36701"/>
                </a:lnTo>
                <a:lnTo>
                  <a:pt x="846502" y="17605"/>
                </a:lnTo>
                <a:lnTo>
                  <a:pt x="827406" y="4724"/>
                </a:lnTo>
                <a:lnTo>
                  <a:pt x="80403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168010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60070"/>
                </a:moveTo>
                <a:lnTo>
                  <a:pt x="4722" y="36701"/>
                </a:lnTo>
                <a:lnTo>
                  <a:pt x="17589" y="17605"/>
                </a:lnTo>
                <a:lnTo>
                  <a:pt x="36647" y="4724"/>
                </a:lnTo>
                <a:lnTo>
                  <a:pt x="59943" y="0"/>
                </a:lnTo>
                <a:lnTo>
                  <a:pt x="804037" y="0"/>
                </a:lnTo>
                <a:lnTo>
                  <a:pt x="827406" y="4724"/>
                </a:lnTo>
                <a:lnTo>
                  <a:pt x="846502" y="17605"/>
                </a:lnTo>
                <a:lnTo>
                  <a:pt x="859383" y="36701"/>
                </a:lnTo>
                <a:lnTo>
                  <a:pt x="864107" y="60070"/>
                </a:lnTo>
                <a:lnTo>
                  <a:pt x="864107" y="300100"/>
                </a:lnTo>
                <a:lnTo>
                  <a:pt x="859383" y="323397"/>
                </a:lnTo>
                <a:lnTo>
                  <a:pt x="846502" y="342455"/>
                </a:lnTo>
                <a:lnTo>
                  <a:pt x="827406" y="355322"/>
                </a:lnTo>
                <a:lnTo>
                  <a:pt x="804037" y="360044"/>
                </a:lnTo>
                <a:lnTo>
                  <a:pt x="59943" y="360044"/>
                </a:lnTo>
                <a:lnTo>
                  <a:pt x="36647" y="355322"/>
                </a:lnTo>
                <a:lnTo>
                  <a:pt x="17589" y="342455"/>
                </a:lnTo>
                <a:lnTo>
                  <a:pt x="4722" y="323397"/>
                </a:lnTo>
                <a:lnTo>
                  <a:pt x="0" y="300100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864097" y="2382773"/>
            <a:ext cx="999490" cy="582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HINTS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413384">
              <a:spcBef>
                <a:spcPts val="103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298438" y="2939922"/>
            <a:ext cx="541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centrale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113020" y="3188208"/>
            <a:ext cx="958596" cy="67055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145024" y="3162300"/>
            <a:ext cx="832103" cy="6781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159884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768095" y="0"/>
                </a:moveTo>
                <a:lnTo>
                  <a:pt x="96012" y="0"/>
                </a:lnTo>
                <a:lnTo>
                  <a:pt x="58668" y="7536"/>
                </a:lnTo>
                <a:lnTo>
                  <a:pt x="28146" y="28098"/>
                </a:lnTo>
                <a:lnTo>
                  <a:pt x="7554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54" y="517403"/>
                </a:lnTo>
                <a:lnTo>
                  <a:pt x="28146" y="547925"/>
                </a:lnTo>
                <a:lnTo>
                  <a:pt x="58668" y="568517"/>
                </a:lnTo>
                <a:lnTo>
                  <a:pt x="96012" y="576071"/>
                </a:lnTo>
                <a:lnTo>
                  <a:pt x="768095" y="576071"/>
                </a:lnTo>
                <a:lnTo>
                  <a:pt x="805493" y="568517"/>
                </a:lnTo>
                <a:lnTo>
                  <a:pt x="836009" y="547925"/>
                </a:lnTo>
                <a:lnTo>
                  <a:pt x="856571" y="517403"/>
                </a:lnTo>
                <a:lnTo>
                  <a:pt x="864107" y="480059"/>
                </a:lnTo>
                <a:lnTo>
                  <a:pt x="864107" y="96012"/>
                </a:lnTo>
                <a:lnTo>
                  <a:pt x="856571" y="58614"/>
                </a:lnTo>
                <a:lnTo>
                  <a:pt x="836009" y="28098"/>
                </a:lnTo>
                <a:lnTo>
                  <a:pt x="805493" y="7536"/>
                </a:lnTo>
                <a:lnTo>
                  <a:pt x="7680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159884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0" y="96012"/>
                </a:moveTo>
                <a:lnTo>
                  <a:pt x="7554" y="58614"/>
                </a:lnTo>
                <a:lnTo>
                  <a:pt x="28146" y="28098"/>
                </a:lnTo>
                <a:lnTo>
                  <a:pt x="58668" y="7536"/>
                </a:lnTo>
                <a:lnTo>
                  <a:pt x="96012" y="0"/>
                </a:lnTo>
                <a:lnTo>
                  <a:pt x="768095" y="0"/>
                </a:lnTo>
                <a:lnTo>
                  <a:pt x="805493" y="7536"/>
                </a:lnTo>
                <a:lnTo>
                  <a:pt x="836009" y="28098"/>
                </a:lnTo>
                <a:lnTo>
                  <a:pt x="856571" y="58614"/>
                </a:lnTo>
                <a:lnTo>
                  <a:pt x="864107" y="96012"/>
                </a:lnTo>
                <a:lnTo>
                  <a:pt x="864107" y="480059"/>
                </a:lnTo>
                <a:lnTo>
                  <a:pt x="856571" y="517403"/>
                </a:lnTo>
                <a:lnTo>
                  <a:pt x="836009" y="547925"/>
                </a:lnTo>
                <a:lnTo>
                  <a:pt x="805493" y="568517"/>
                </a:lnTo>
                <a:lnTo>
                  <a:pt x="768095" y="576071"/>
                </a:lnTo>
                <a:lnTo>
                  <a:pt x="96012" y="576071"/>
                </a:lnTo>
                <a:lnTo>
                  <a:pt x="58668" y="568517"/>
                </a:lnTo>
                <a:lnTo>
                  <a:pt x="28146" y="547925"/>
                </a:lnTo>
                <a:lnTo>
                  <a:pt x="7554" y="517403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267326" y="2856991"/>
            <a:ext cx="652145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45300"/>
              </a:lnSpc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ri</a:t>
            </a:r>
            <a:r>
              <a:rPr sz="1200" b="1" spc="-2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ri</a:t>
            </a: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a 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Presa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102235"/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z="1200" b="1" spc="-9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carico  ORL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120384" y="3188208"/>
            <a:ext cx="958596" cy="6705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170676" y="3253740"/>
            <a:ext cx="858012" cy="4953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168010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768095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36" y="517403"/>
                </a:lnTo>
                <a:lnTo>
                  <a:pt x="28098" y="547925"/>
                </a:lnTo>
                <a:lnTo>
                  <a:pt x="58614" y="568517"/>
                </a:lnTo>
                <a:lnTo>
                  <a:pt x="96012" y="576071"/>
                </a:lnTo>
                <a:lnTo>
                  <a:pt x="768095" y="576071"/>
                </a:lnTo>
                <a:lnTo>
                  <a:pt x="805439" y="568517"/>
                </a:lnTo>
                <a:lnTo>
                  <a:pt x="835961" y="547925"/>
                </a:lnTo>
                <a:lnTo>
                  <a:pt x="856553" y="517403"/>
                </a:lnTo>
                <a:lnTo>
                  <a:pt x="864107" y="480059"/>
                </a:lnTo>
                <a:lnTo>
                  <a:pt x="864107" y="96012"/>
                </a:lnTo>
                <a:lnTo>
                  <a:pt x="856553" y="58614"/>
                </a:lnTo>
                <a:lnTo>
                  <a:pt x="835961" y="28098"/>
                </a:lnTo>
                <a:lnTo>
                  <a:pt x="805439" y="7536"/>
                </a:lnTo>
                <a:lnTo>
                  <a:pt x="7680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168010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0" y="96012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lnTo>
                  <a:pt x="768095" y="0"/>
                </a:lnTo>
                <a:lnTo>
                  <a:pt x="805439" y="7536"/>
                </a:lnTo>
                <a:lnTo>
                  <a:pt x="835961" y="28098"/>
                </a:lnTo>
                <a:lnTo>
                  <a:pt x="856553" y="58614"/>
                </a:lnTo>
                <a:lnTo>
                  <a:pt x="864107" y="96012"/>
                </a:lnTo>
                <a:lnTo>
                  <a:pt x="864107" y="480059"/>
                </a:lnTo>
                <a:lnTo>
                  <a:pt x="856553" y="517403"/>
                </a:lnTo>
                <a:lnTo>
                  <a:pt x="835961" y="547925"/>
                </a:lnTo>
                <a:lnTo>
                  <a:pt x="805439" y="568517"/>
                </a:lnTo>
                <a:lnTo>
                  <a:pt x="768095" y="576071"/>
                </a:lnTo>
                <a:lnTo>
                  <a:pt x="96012" y="576071"/>
                </a:lnTo>
                <a:lnTo>
                  <a:pt x="58614" y="568517"/>
                </a:lnTo>
                <a:lnTo>
                  <a:pt x="28098" y="547925"/>
                </a:lnTo>
                <a:lnTo>
                  <a:pt x="7536" y="517403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292722" y="3297173"/>
            <a:ext cx="61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Neuro 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mmag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615940" y="3835909"/>
            <a:ext cx="950976" cy="4556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747003" y="3838955"/>
            <a:ext cx="688848" cy="39014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663946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795654" y="0"/>
                </a:moveTo>
                <a:lnTo>
                  <a:pt x="60070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5"/>
                </a:lnTo>
                <a:lnTo>
                  <a:pt x="795654" y="360045"/>
                </a:lnTo>
                <a:lnTo>
                  <a:pt x="819024" y="355320"/>
                </a:lnTo>
                <a:lnTo>
                  <a:pt x="838120" y="342439"/>
                </a:lnTo>
                <a:lnTo>
                  <a:pt x="851001" y="323343"/>
                </a:lnTo>
                <a:lnTo>
                  <a:pt x="855726" y="299974"/>
                </a:lnTo>
                <a:lnTo>
                  <a:pt x="855726" y="59944"/>
                </a:lnTo>
                <a:lnTo>
                  <a:pt x="851001" y="36593"/>
                </a:lnTo>
                <a:lnTo>
                  <a:pt x="838120" y="17541"/>
                </a:lnTo>
                <a:lnTo>
                  <a:pt x="819024" y="4704"/>
                </a:lnTo>
                <a:lnTo>
                  <a:pt x="7956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663946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0" y="59944"/>
                </a:moveTo>
                <a:lnTo>
                  <a:pt x="4724" y="36593"/>
                </a:lnTo>
                <a:lnTo>
                  <a:pt x="17605" y="17541"/>
                </a:lnTo>
                <a:lnTo>
                  <a:pt x="36701" y="4704"/>
                </a:lnTo>
                <a:lnTo>
                  <a:pt x="60070" y="0"/>
                </a:lnTo>
                <a:lnTo>
                  <a:pt x="795654" y="0"/>
                </a:lnTo>
                <a:lnTo>
                  <a:pt x="819024" y="4704"/>
                </a:lnTo>
                <a:lnTo>
                  <a:pt x="838120" y="17541"/>
                </a:lnTo>
                <a:lnTo>
                  <a:pt x="851001" y="36593"/>
                </a:lnTo>
                <a:lnTo>
                  <a:pt x="855726" y="59944"/>
                </a:lnTo>
                <a:lnTo>
                  <a:pt x="855726" y="299974"/>
                </a:lnTo>
                <a:lnTo>
                  <a:pt x="851001" y="323343"/>
                </a:lnTo>
                <a:lnTo>
                  <a:pt x="838120" y="342439"/>
                </a:lnTo>
                <a:lnTo>
                  <a:pt x="819024" y="355320"/>
                </a:lnTo>
                <a:lnTo>
                  <a:pt x="795654" y="360045"/>
                </a:lnTo>
                <a:lnTo>
                  <a:pt x="60070" y="360045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00165" y="3895090"/>
            <a:ext cx="384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600" b="1" spc="-2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553201" y="3835909"/>
            <a:ext cx="949451" cy="4556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6693408" y="3838955"/>
            <a:ext cx="670560" cy="39014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600063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795654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04" y="323343"/>
                </a:lnTo>
                <a:lnTo>
                  <a:pt x="17541" y="342439"/>
                </a:lnTo>
                <a:lnTo>
                  <a:pt x="36593" y="355320"/>
                </a:lnTo>
                <a:lnTo>
                  <a:pt x="59944" y="360045"/>
                </a:lnTo>
                <a:lnTo>
                  <a:pt x="795654" y="360045"/>
                </a:lnTo>
                <a:lnTo>
                  <a:pt x="819024" y="355320"/>
                </a:lnTo>
                <a:lnTo>
                  <a:pt x="838120" y="342439"/>
                </a:lnTo>
                <a:lnTo>
                  <a:pt x="851001" y="323343"/>
                </a:lnTo>
                <a:lnTo>
                  <a:pt x="855726" y="299974"/>
                </a:lnTo>
                <a:lnTo>
                  <a:pt x="855726" y="59944"/>
                </a:lnTo>
                <a:lnTo>
                  <a:pt x="851001" y="36593"/>
                </a:lnTo>
                <a:lnTo>
                  <a:pt x="838120" y="17541"/>
                </a:lnTo>
                <a:lnTo>
                  <a:pt x="819024" y="4704"/>
                </a:lnTo>
                <a:lnTo>
                  <a:pt x="7956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600063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4" y="0"/>
                </a:lnTo>
                <a:lnTo>
                  <a:pt x="795654" y="0"/>
                </a:lnTo>
                <a:lnTo>
                  <a:pt x="819024" y="4704"/>
                </a:lnTo>
                <a:lnTo>
                  <a:pt x="838120" y="17541"/>
                </a:lnTo>
                <a:lnTo>
                  <a:pt x="851001" y="36593"/>
                </a:lnTo>
                <a:lnTo>
                  <a:pt x="855726" y="59944"/>
                </a:lnTo>
                <a:lnTo>
                  <a:pt x="855726" y="299974"/>
                </a:lnTo>
                <a:lnTo>
                  <a:pt x="851001" y="323343"/>
                </a:lnTo>
                <a:lnTo>
                  <a:pt x="838120" y="342439"/>
                </a:lnTo>
                <a:lnTo>
                  <a:pt x="819024" y="355320"/>
                </a:lnTo>
                <a:lnTo>
                  <a:pt x="795654" y="360045"/>
                </a:lnTo>
                <a:lnTo>
                  <a:pt x="59944" y="360045"/>
                </a:lnTo>
                <a:lnTo>
                  <a:pt x="36593" y="355320"/>
                </a:lnTo>
                <a:lnTo>
                  <a:pt x="17541" y="342439"/>
                </a:lnTo>
                <a:lnTo>
                  <a:pt x="470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845301" y="3895090"/>
            <a:ext cx="366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401056" y="4268723"/>
            <a:ext cx="1175003" cy="52730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503164" y="4262628"/>
            <a:ext cx="989076" cy="4953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447920" y="4293108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5" h="432435">
                <a:moveTo>
                  <a:pt x="1008126" y="0"/>
                </a:moveTo>
                <a:lnTo>
                  <a:pt x="72008" y="0"/>
                </a:lnTo>
                <a:lnTo>
                  <a:pt x="43987" y="5661"/>
                </a:lnTo>
                <a:lnTo>
                  <a:pt x="21097" y="21097"/>
                </a:lnTo>
                <a:lnTo>
                  <a:pt x="5661" y="43987"/>
                </a:lnTo>
                <a:lnTo>
                  <a:pt x="0" y="72009"/>
                </a:lnTo>
                <a:lnTo>
                  <a:pt x="0" y="360045"/>
                </a:lnTo>
                <a:lnTo>
                  <a:pt x="5661" y="388066"/>
                </a:lnTo>
                <a:lnTo>
                  <a:pt x="21097" y="410956"/>
                </a:lnTo>
                <a:lnTo>
                  <a:pt x="43987" y="426392"/>
                </a:lnTo>
                <a:lnTo>
                  <a:pt x="72008" y="432054"/>
                </a:lnTo>
                <a:lnTo>
                  <a:pt x="1008126" y="432054"/>
                </a:lnTo>
                <a:lnTo>
                  <a:pt x="1036147" y="426392"/>
                </a:lnTo>
                <a:lnTo>
                  <a:pt x="1059037" y="410956"/>
                </a:lnTo>
                <a:lnTo>
                  <a:pt x="1074473" y="388066"/>
                </a:lnTo>
                <a:lnTo>
                  <a:pt x="1080134" y="360045"/>
                </a:lnTo>
                <a:lnTo>
                  <a:pt x="1080134" y="72009"/>
                </a:lnTo>
                <a:lnTo>
                  <a:pt x="1074473" y="43987"/>
                </a:lnTo>
                <a:lnTo>
                  <a:pt x="1059037" y="21097"/>
                </a:lnTo>
                <a:lnTo>
                  <a:pt x="1036147" y="5661"/>
                </a:lnTo>
                <a:lnTo>
                  <a:pt x="100812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447920" y="4293108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5" h="432435">
                <a:moveTo>
                  <a:pt x="0" y="72009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8" y="0"/>
                </a:lnTo>
                <a:lnTo>
                  <a:pt x="1008126" y="0"/>
                </a:lnTo>
                <a:lnTo>
                  <a:pt x="1036147" y="5661"/>
                </a:lnTo>
                <a:lnTo>
                  <a:pt x="1059037" y="21097"/>
                </a:lnTo>
                <a:lnTo>
                  <a:pt x="1074473" y="43987"/>
                </a:lnTo>
                <a:lnTo>
                  <a:pt x="1080134" y="72009"/>
                </a:lnTo>
                <a:lnTo>
                  <a:pt x="1080134" y="360045"/>
                </a:lnTo>
                <a:lnTo>
                  <a:pt x="1074473" y="388066"/>
                </a:lnTo>
                <a:lnTo>
                  <a:pt x="1059037" y="410956"/>
                </a:lnTo>
                <a:lnTo>
                  <a:pt x="1036147" y="426392"/>
                </a:lnTo>
                <a:lnTo>
                  <a:pt x="1008126" y="432054"/>
                </a:lnTo>
                <a:lnTo>
                  <a:pt x="72008" y="432054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625211" y="4305427"/>
            <a:ext cx="725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ricovero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  Neu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800000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ogia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804160" y="2253995"/>
            <a:ext cx="2441448" cy="359054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986784" y="4002024"/>
            <a:ext cx="85343" cy="853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855594" y="2276856"/>
            <a:ext cx="2346960" cy="3495675"/>
          </a:xfrm>
          <a:custGeom>
            <a:avLst/>
            <a:gdLst/>
            <a:ahLst/>
            <a:cxnLst/>
            <a:rect l="l" t="t" r="r" b="b"/>
            <a:pathLst>
              <a:path w="2346960" h="3495675">
                <a:moveTo>
                  <a:pt x="0" y="3495535"/>
                </a:moveTo>
                <a:lnTo>
                  <a:pt x="39648" y="3457646"/>
                </a:lnTo>
                <a:lnTo>
                  <a:pt x="80235" y="3420569"/>
                </a:lnTo>
                <a:lnTo>
                  <a:pt x="120353" y="3383083"/>
                </a:lnTo>
                <a:lnTo>
                  <a:pt x="158593" y="3343967"/>
                </a:lnTo>
                <a:lnTo>
                  <a:pt x="193548" y="3302000"/>
                </a:lnTo>
                <a:lnTo>
                  <a:pt x="217453" y="3269672"/>
                </a:lnTo>
                <a:lnTo>
                  <a:pt x="228393" y="3255311"/>
                </a:lnTo>
                <a:lnTo>
                  <a:pt x="240071" y="3243117"/>
                </a:lnTo>
                <a:lnTo>
                  <a:pt x="266192" y="3217291"/>
                </a:lnTo>
                <a:lnTo>
                  <a:pt x="271926" y="3205051"/>
                </a:lnTo>
                <a:lnTo>
                  <a:pt x="290322" y="3168904"/>
                </a:lnTo>
                <a:lnTo>
                  <a:pt x="353662" y="3116532"/>
                </a:lnTo>
                <a:lnTo>
                  <a:pt x="400192" y="3090164"/>
                </a:lnTo>
                <a:lnTo>
                  <a:pt x="423253" y="3080041"/>
                </a:lnTo>
                <a:lnTo>
                  <a:pt x="456586" y="3063964"/>
                </a:lnTo>
                <a:lnTo>
                  <a:pt x="508000" y="3035935"/>
                </a:lnTo>
                <a:lnTo>
                  <a:pt x="520471" y="3027384"/>
                </a:lnTo>
                <a:lnTo>
                  <a:pt x="532145" y="3017631"/>
                </a:lnTo>
                <a:lnTo>
                  <a:pt x="543843" y="3007949"/>
                </a:lnTo>
                <a:lnTo>
                  <a:pt x="556387" y="2999613"/>
                </a:lnTo>
                <a:lnTo>
                  <a:pt x="577123" y="2989562"/>
                </a:lnTo>
                <a:lnTo>
                  <a:pt x="598455" y="2980832"/>
                </a:lnTo>
                <a:lnTo>
                  <a:pt x="619930" y="2972413"/>
                </a:lnTo>
                <a:lnTo>
                  <a:pt x="641096" y="2963291"/>
                </a:lnTo>
                <a:lnTo>
                  <a:pt x="665271" y="2951194"/>
                </a:lnTo>
                <a:lnTo>
                  <a:pt x="689149" y="2938430"/>
                </a:lnTo>
                <a:lnTo>
                  <a:pt x="713194" y="2926000"/>
                </a:lnTo>
                <a:lnTo>
                  <a:pt x="737869" y="2914904"/>
                </a:lnTo>
                <a:lnTo>
                  <a:pt x="777474" y="2899197"/>
                </a:lnTo>
                <a:lnTo>
                  <a:pt x="818959" y="2882026"/>
                </a:lnTo>
                <a:lnTo>
                  <a:pt x="859206" y="2863165"/>
                </a:lnTo>
                <a:lnTo>
                  <a:pt x="895096" y="2842387"/>
                </a:lnTo>
                <a:lnTo>
                  <a:pt x="1040257" y="2745613"/>
                </a:lnTo>
                <a:lnTo>
                  <a:pt x="1064321" y="2729114"/>
                </a:lnTo>
                <a:lnTo>
                  <a:pt x="1075324" y="2722022"/>
                </a:lnTo>
                <a:lnTo>
                  <a:pt x="1086923" y="2717645"/>
                </a:lnTo>
                <a:lnTo>
                  <a:pt x="1112774" y="2709291"/>
                </a:lnTo>
                <a:lnTo>
                  <a:pt x="1140531" y="2688752"/>
                </a:lnTo>
                <a:lnTo>
                  <a:pt x="1195998" y="2647676"/>
                </a:lnTo>
                <a:lnTo>
                  <a:pt x="1257963" y="2588209"/>
                </a:lnTo>
                <a:lnTo>
                  <a:pt x="1298670" y="2546646"/>
                </a:lnTo>
                <a:lnTo>
                  <a:pt x="1336760" y="2522037"/>
                </a:lnTo>
                <a:lnTo>
                  <a:pt x="1342405" y="2515520"/>
                </a:lnTo>
                <a:lnTo>
                  <a:pt x="1348170" y="2509146"/>
                </a:lnTo>
                <a:lnTo>
                  <a:pt x="1409271" y="2476769"/>
                </a:lnTo>
                <a:lnTo>
                  <a:pt x="1463548" y="2455291"/>
                </a:lnTo>
                <a:lnTo>
                  <a:pt x="1508857" y="2446004"/>
                </a:lnTo>
                <a:lnTo>
                  <a:pt x="1524000" y="2443226"/>
                </a:lnTo>
                <a:lnTo>
                  <a:pt x="1532925" y="2436866"/>
                </a:lnTo>
                <a:lnTo>
                  <a:pt x="1541684" y="2430256"/>
                </a:lnTo>
                <a:lnTo>
                  <a:pt x="1550681" y="2424098"/>
                </a:lnTo>
                <a:lnTo>
                  <a:pt x="1560322" y="2419096"/>
                </a:lnTo>
                <a:lnTo>
                  <a:pt x="1612688" y="2398910"/>
                </a:lnTo>
                <a:lnTo>
                  <a:pt x="1642420" y="2390044"/>
                </a:lnTo>
                <a:lnTo>
                  <a:pt x="1661692" y="2385226"/>
                </a:lnTo>
                <a:lnTo>
                  <a:pt x="1682676" y="2377183"/>
                </a:lnTo>
                <a:lnTo>
                  <a:pt x="1717548" y="2358644"/>
                </a:lnTo>
                <a:lnTo>
                  <a:pt x="1726705" y="2352639"/>
                </a:lnTo>
                <a:lnTo>
                  <a:pt x="1735470" y="2346039"/>
                </a:lnTo>
                <a:lnTo>
                  <a:pt x="1744354" y="2339677"/>
                </a:lnTo>
                <a:lnTo>
                  <a:pt x="1798843" y="2318464"/>
                </a:lnTo>
                <a:lnTo>
                  <a:pt x="1826387" y="2310257"/>
                </a:lnTo>
                <a:lnTo>
                  <a:pt x="1874183" y="2273015"/>
                </a:lnTo>
                <a:lnTo>
                  <a:pt x="1898017" y="2252934"/>
                </a:lnTo>
                <a:lnTo>
                  <a:pt x="1911261" y="2243002"/>
                </a:lnTo>
                <a:lnTo>
                  <a:pt x="1927292" y="2236210"/>
                </a:lnTo>
                <a:lnTo>
                  <a:pt x="1959483" y="2225548"/>
                </a:lnTo>
                <a:lnTo>
                  <a:pt x="1978850" y="2208270"/>
                </a:lnTo>
                <a:lnTo>
                  <a:pt x="2017633" y="2173809"/>
                </a:lnTo>
                <a:lnTo>
                  <a:pt x="2080387" y="2056257"/>
                </a:lnTo>
                <a:lnTo>
                  <a:pt x="2086292" y="2032015"/>
                </a:lnTo>
                <a:lnTo>
                  <a:pt x="2089316" y="2019913"/>
                </a:lnTo>
                <a:lnTo>
                  <a:pt x="2092579" y="2007870"/>
                </a:lnTo>
                <a:lnTo>
                  <a:pt x="2095589" y="1998765"/>
                </a:lnTo>
                <a:lnTo>
                  <a:pt x="2099040" y="1989804"/>
                </a:lnTo>
                <a:lnTo>
                  <a:pt x="2102276" y="1980795"/>
                </a:lnTo>
                <a:lnTo>
                  <a:pt x="2113242" y="1919853"/>
                </a:lnTo>
                <a:lnTo>
                  <a:pt x="2120264" y="1871726"/>
                </a:lnTo>
                <a:lnTo>
                  <a:pt x="2126122" y="1825482"/>
                </a:lnTo>
                <a:lnTo>
                  <a:pt x="2131229" y="1779439"/>
                </a:lnTo>
                <a:lnTo>
                  <a:pt x="2135997" y="1731914"/>
                </a:lnTo>
                <a:lnTo>
                  <a:pt x="2140839" y="1681226"/>
                </a:lnTo>
                <a:lnTo>
                  <a:pt x="2144083" y="1647983"/>
                </a:lnTo>
                <a:lnTo>
                  <a:pt x="2150286" y="1581499"/>
                </a:lnTo>
                <a:lnTo>
                  <a:pt x="2155952" y="1502880"/>
                </a:lnTo>
                <a:lnTo>
                  <a:pt x="2158396" y="1457467"/>
                </a:lnTo>
                <a:lnTo>
                  <a:pt x="2161174" y="1412079"/>
                </a:lnTo>
                <a:lnTo>
                  <a:pt x="2165096" y="1366774"/>
                </a:lnTo>
                <a:lnTo>
                  <a:pt x="2167320" y="1354552"/>
                </a:lnTo>
                <a:lnTo>
                  <a:pt x="2170699" y="1342532"/>
                </a:lnTo>
                <a:lnTo>
                  <a:pt x="2174293" y="1330537"/>
                </a:lnTo>
                <a:lnTo>
                  <a:pt x="2177160" y="1318387"/>
                </a:lnTo>
                <a:lnTo>
                  <a:pt x="2184300" y="1271404"/>
                </a:lnTo>
                <a:lnTo>
                  <a:pt x="2190273" y="1226947"/>
                </a:lnTo>
                <a:lnTo>
                  <a:pt x="2198770" y="1182870"/>
                </a:lnTo>
                <a:lnTo>
                  <a:pt x="2213483" y="1137031"/>
                </a:lnTo>
                <a:lnTo>
                  <a:pt x="2217896" y="1129883"/>
                </a:lnTo>
                <a:lnTo>
                  <a:pt x="2224119" y="1123950"/>
                </a:lnTo>
                <a:lnTo>
                  <a:pt x="2231056" y="1118492"/>
                </a:lnTo>
                <a:lnTo>
                  <a:pt x="2237613" y="1112774"/>
                </a:lnTo>
                <a:lnTo>
                  <a:pt x="2243102" y="1068583"/>
                </a:lnTo>
                <a:lnTo>
                  <a:pt x="2247048" y="1036777"/>
                </a:lnTo>
                <a:lnTo>
                  <a:pt x="2250101" y="1013182"/>
                </a:lnTo>
                <a:lnTo>
                  <a:pt x="2256122" y="973937"/>
                </a:lnTo>
                <a:lnTo>
                  <a:pt x="2266357" y="917465"/>
                </a:lnTo>
                <a:lnTo>
                  <a:pt x="2274678" y="872338"/>
                </a:lnTo>
                <a:lnTo>
                  <a:pt x="2286000" y="810387"/>
                </a:lnTo>
                <a:lnTo>
                  <a:pt x="2292558" y="777017"/>
                </a:lnTo>
                <a:lnTo>
                  <a:pt x="2299319" y="744124"/>
                </a:lnTo>
                <a:lnTo>
                  <a:pt x="2305484" y="711088"/>
                </a:lnTo>
                <a:lnTo>
                  <a:pt x="2314187" y="635862"/>
                </a:lnTo>
                <a:lnTo>
                  <a:pt x="2318968" y="576834"/>
                </a:lnTo>
                <a:lnTo>
                  <a:pt x="2323988" y="509508"/>
                </a:lnTo>
                <a:lnTo>
                  <a:pt x="2328639" y="443187"/>
                </a:lnTo>
                <a:lnTo>
                  <a:pt x="2332308" y="387175"/>
                </a:lnTo>
                <a:lnTo>
                  <a:pt x="2338542" y="246673"/>
                </a:lnTo>
                <a:lnTo>
                  <a:pt x="2342483" y="131572"/>
                </a:lnTo>
                <a:lnTo>
                  <a:pt x="2345424" y="38377"/>
                </a:lnTo>
                <a:lnTo>
                  <a:pt x="2346579" y="0"/>
                </a:lnTo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49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8300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6432" y="5702808"/>
            <a:ext cx="139293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3676" y="5733250"/>
            <a:ext cx="1296670" cy="576580"/>
          </a:xfrm>
          <a:custGeom>
            <a:avLst/>
            <a:gdLst/>
            <a:ahLst/>
            <a:cxnLst/>
            <a:rect l="l" t="t" r="r" b="b"/>
            <a:pathLst>
              <a:path w="1296670" h="576579">
                <a:moveTo>
                  <a:pt x="1008126" y="0"/>
                </a:moveTo>
                <a:lnTo>
                  <a:pt x="1008126" y="144017"/>
                </a:lnTo>
                <a:lnTo>
                  <a:pt x="0" y="144017"/>
                </a:lnTo>
                <a:lnTo>
                  <a:pt x="0" y="432053"/>
                </a:lnTo>
                <a:lnTo>
                  <a:pt x="1008126" y="432053"/>
                </a:lnTo>
                <a:lnTo>
                  <a:pt x="1008126" y="576071"/>
                </a:lnTo>
                <a:lnTo>
                  <a:pt x="1296162" y="288035"/>
                </a:lnTo>
                <a:lnTo>
                  <a:pt x="1008126" y="0"/>
                </a:lnTo>
                <a:close/>
              </a:path>
            </a:pathLst>
          </a:custGeom>
          <a:solidFill>
            <a:srgbClr val="DEF5F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3676" y="5733250"/>
            <a:ext cx="1296670" cy="576580"/>
          </a:xfrm>
          <a:custGeom>
            <a:avLst/>
            <a:gdLst/>
            <a:ahLst/>
            <a:cxnLst/>
            <a:rect l="l" t="t" r="r" b="b"/>
            <a:pathLst>
              <a:path w="1296670" h="576579">
                <a:moveTo>
                  <a:pt x="0" y="144017"/>
                </a:moveTo>
                <a:lnTo>
                  <a:pt x="1008126" y="144017"/>
                </a:lnTo>
                <a:lnTo>
                  <a:pt x="1008126" y="0"/>
                </a:lnTo>
                <a:lnTo>
                  <a:pt x="1296162" y="288035"/>
                </a:lnTo>
                <a:lnTo>
                  <a:pt x="1008126" y="576071"/>
                </a:lnTo>
                <a:lnTo>
                  <a:pt x="1008126" y="432053"/>
                </a:lnTo>
                <a:lnTo>
                  <a:pt x="0" y="432053"/>
                </a:lnTo>
                <a:lnTo>
                  <a:pt x="0" y="144017"/>
                </a:lnTo>
                <a:close/>
              </a:path>
            </a:pathLst>
          </a:custGeom>
          <a:ln w="9525">
            <a:solidFill>
              <a:srgbClr val="44477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7384" y="0"/>
            <a:ext cx="7331075" cy="6322244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47625">
              <a:spcBef>
                <a:spcPts val="1340"/>
              </a:spcBef>
              <a:tabLst>
                <a:tab pos="1798955" algn="l"/>
              </a:tabLst>
            </a:pP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Vertigine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</a:t>
            </a:r>
            <a:r>
              <a:rPr spc="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atto?	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51435">
              <a:spcBef>
                <a:spcPts val="1245"/>
              </a:spcBef>
              <a:tabLst>
                <a:tab pos="420243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SEGNI NEUROLOGICI FOCALI 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5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CEFALEA </a:t>
            </a:r>
            <a:r>
              <a:rPr spc="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?	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35"/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check-list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4335" indent="-342900">
              <a:buFontTx/>
              <a:buAutoNum type="arabicParenR"/>
              <a:tabLst>
                <a:tab pos="394335" algn="l"/>
                <a:tab pos="39497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motori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(manovre Mingazzini,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prove</a:t>
            </a:r>
            <a:r>
              <a:rPr spc="9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contro-resistenza)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4335" indent="-342900">
              <a:spcBef>
                <a:spcPts val="5"/>
              </a:spcBef>
              <a:buFontTx/>
              <a:buAutoNum type="arabicParenR"/>
              <a:tabLst>
                <a:tab pos="394335" algn="l"/>
                <a:tab pos="39497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sensibilità (tattile-dolorifica,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ma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anche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termica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1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profonda)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3065" indent="-341630">
              <a:buFontTx/>
              <a:buAutoNum type="arabicParenR"/>
              <a:tabLst>
                <a:tab pos="392430" algn="l"/>
                <a:tab pos="393700" algn="l"/>
              </a:tabLst>
            </a:pP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Prove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cerebellari: indice-naso,</a:t>
            </a:r>
            <a:r>
              <a:rPr spc="6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calcagno-ginocchio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4335" indent="-342900">
              <a:buFontTx/>
              <a:buAutoNum type="arabicParenR"/>
              <a:tabLst>
                <a:tab pos="394335" algn="l"/>
                <a:tab pos="39497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Disturbi del linguaggio (disartria,</a:t>
            </a:r>
            <a:r>
              <a:rPr spc="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afasia)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4335" indent="-342900">
              <a:buFontTx/>
              <a:buAutoNum type="arabicParenR"/>
              <a:tabLst>
                <a:tab pos="394335" algn="l"/>
                <a:tab pos="39497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oculomotricità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3065" indent="-341630">
              <a:buFontTx/>
              <a:buAutoNum type="arabicParenR"/>
              <a:tabLst>
                <a:tab pos="392430" algn="l"/>
                <a:tab pos="39370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nervi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cranici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bassi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(disartria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e/o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disfagia,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esame IX</a:t>
            </a:r>
            <a:r>
              <a:rPr spc="16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n.c.)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4335" indent="-342900">
              <a:buFontTx/>
              <a:buAutoNum type="arabicParenR"/>
              <a:tabLst>
                <a:tab pos="394335" algn="l"/>
                <a:tab pos="39497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Sindrome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Bernard-Horner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4335" indent="-342900">
              <a:buFontTx/>
              <a:buAutoNum type="arabicParenR"/>
              <a:tabLst>
                <a:tab pos="394335" algn="l"/>
                <a:tab pos="39497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Deficit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campo visivo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(prova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per</a:t>
            </a:r>
            <a:r>
              <a:rPr spc="6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confronto)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93065" indent="-341630">
              <a:buFontTx/>
              <a:buAutoNum type="arabicParenR"/>
              <a:tabLst>
                <a:tab pos="392430" algn="l"/>
                <a:tab pos="3937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Riflesso cutaneo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plantare</a:t>
            </a:r>
            <a:r>
              <a:rPr spc="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presente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35">
              <a:spcBef>
                <a:spcPts val="5"/>
              </a:spcBef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 uno dei precedenti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presente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verosimilmente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nuova insorgenza</a:t>
            </a:r>
            <a:r>
              <a:rPr spc="1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=&gt;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segno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</a:t>
            </a:r>
            <a:r>
              <a:rPr spc="-9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centralità!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4164329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SEGNI NEUROLOGICI FOCALI 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CEFALEA </a:t>
            </a:r>
            <a:r>
              <a:rPr spc="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?	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540125">
              <a:spcBef>
                <a:spcPts val="1105"/>
              </a:spcBef>
            </a:pPr>
            <a:r>
              <a:rPr sz="4000" spc="-10" dirty="0">
                <a:solidFill>
                  <a:srgbClr val="DEF5F9"/>
                </a:solidFill>
                <a:latin typeface="Calibri"/>
                <a:cs typeface="Calibri"/>
              </a:rPr>
              <a:t>NEUROIMMAGINI</a:t>
            </a:r>
            <a:endParaRPr sz="40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8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69D0572-17AF-A349-8FD4-74D1F011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072640"/>
            <a:ext cx="102489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42663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510" y="19304"/>
            <a:ext cx="11758980" cy="54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030"/>
              </a:lnSpc>
              <a:spcBef>
                <a:spcPts val="100"/>
              </a:spcBef>
            </a:pPr>
            <a:r>
              <a:rPr spc="-15" dirty="0"/>
              <a:t>Per </a:t>
            </a:r>
            <a:r>
              <a:rPr u="heavy" dirty="0">
                <a:uFill>
                  <a:solidFill>
                    <a:srgbClr val="DEF5F9"/>
                  </a:solidFill>
                </a:uFill>
              </a:rPr>
              <a:t>vertigine</a:t>
            </a:r>
            <a:r>
              <a:rPr dirty="0"/>
              <a:t> si</a:t>
            </a:r>
            <a:r>
              <a:rPr spc="-65" dirty="0"/>
              <a:t> </a:t>
            </a:r>
            <a:r>
              <a:rPr spc="-5" dirty="0"/>
              <a:t>intende</a:t>
            </a:r>
          </a:p>
          <a:p>
            <a:pPr marL="18415" algn="ctr">
              <a:lnSpc>
                <a:spcPts val="2150"/>
              </a:lnSpc>
            </a:pPr>
            <a:r>
              <a:rPr dirty="0"/>
              <a:t>una illusione di </a:t>
            </a:r>
            <a:r>
              <a:rPr spc="-5" dirty="0"/>
              <a:t>movimento </a:t>
            </a:r>
            <a:r>
              <a:rPr dirty="0"/>
              <a:t>di sé o </a:t>
            </a:r>
            <a:r>
              <a:rPr spc="-15" dirty="0"/>
              <a:t>dell’ambiente, </a:t>
            </a:r>
            <a:r>
              <a:rPr dirty="0"/>
              <a:t>un senso di </a:t>
            </a:r>
            <a:r>
              <a:rPr spc="-5" dirty="0"/>
              <a:t>rotazione, </a:t>
            </a:r>
            <a:r>
              <a:rPr dirty="0"/>
              <a:t>o uno </a:t>
            </a:r>
            <a:r>
              <a:rPr spc="-5" dirty="0"/>
              <a:t>spostamento</a:t>
            </a:r>
            <a:r>
              <a:rPr spc="-190" dirty="0"/>
              <a:t> </a:t>
            </a:r>
            <a:r>
              <a:rPr spc="-5" dirty="0"/>
              <a:t>laterale</a:t>
            </a:r>
            <a:r>
              <a:rPr sz="1800" spc="-5" dirty="0"/>
              <a:t>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447544" y="1316737"/>
            <a:ext cx="2327148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5644" y="1293875"/>
            <a:ext cx="2356104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84" y="0"/>
                </a:moveTo>
                <a:lnTo>
                  <a:pt x="60007" y="0"/>
                </a:lnTo>
                <a:lnTo>
                  <a:pt x="36647" y="4724"/>
                </a:lnTo>
                <a:lnTo>
                  <a:pt x="17573" y="17605"/>
                </a:lnTo>
                <a:lnTo>
                  <a:pt x="471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14" y="323451"/>
                </a:lnTo>
                <a:lnTo>
                  <a:pt x="17573" y="342503"/>
                </a:lnTo>
                <a:lnTo>
                  <a:pt x="36647" y="355340"/>
                </a:lnTo>
                <a:lnTo>
                  <a:pt x="60007" y="360045"/>
                </a:lnTo>
                <a:lnTo>
                  <a:pt x="2172284" y="360045"/>
                </a:lnTo>
                <a:lnTo>
                  <a:pt x="2195634" y="355340"/>
                </a:lnTo>
                <a:lnTo>
                  <a:pt x="2214686" y="342503"/>
                </a:lnTo>
                <a:lnTo>
                  <a:pt x="2227523" y="323451"/>
                </a:lnTo>
                <a:lnTo>
                  <a:pt x="2232228" y="300100"/>
                </a:lnTo>
                <a:lnTo>
                  <a:pt x="2232228" y="60071"/>
                </a:lnTo>
                <a:lnTo>
                  <a:pt x="2227523" y="36701"/>
                </a:lnTo>
                <a:lnTo>
                  <a:pt x="2214686" y="17605"/>
                </a:lnTo>
                <a:lnTo>
                  <a:pt x="2195634" y="4724"/>
                </a:lnTo>
                <a:lnTo>
                  <a:pt x="217228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14" y="36701"/>
                </a:lnTo>
                <a:lnTo>
                  <a:pt x="17573" y="17605"/>
                </a:lnTo>
                <a:lnTo>
                  <a:pt x="36647" y="4724"/>
                </a:lnTo>
                <a:lnTo>
                  <a:pt x="60007" y="0"/>
                </a:lnTo>
                <a:lnTo>
                  <a:pt x="2172284" y="0"/>
                </a:lnTo>
                <a:lnTo>
                  <a:pt x="2195634" y="4724"/>
                </a:lnTo>
                <a:lnTo>
                  <a:pt x="2214686" y="17605"/>
                </a:lnTo>
                <a:lnTo>
                  <a:pt x="2227523" y="36701"/>
                </a:lnTo>
                <a:lnTo>
                  <a:pt x="2232228" y="60071"/>
                </a:lnTo>
                <a:lnTo>
                  <a:pt x="2232228" y="300100"/>
                </a:lnTo>
                <a:lnTo>
                  <a:pt x="2227523" y="323451"/>
                </a:lnTo>
                <a:lnTo>
                  <a:pt x="2214686" y="342503"/>
                </a:lnTo>
                <a:lnTo>
                  <a:pt x="2195634" y="355340"/>
                </a:lnTo>
                <a:lnTo>
                  <a:pt x="2172284" y="360045"/>
                </a:lnTo>
                <a:lnTo>
                  <a:pt x="60007" y="360045"/>
                </a:lnTo>
                <a:lnTo>
                  <a:pt x="36647" y="355340"/>
                </a:lnTo>
                <a:lnTo>
                  <a:pt x="17573" y="342503"/>
                </a:lnTo>
                <a:lnTo>
                  <a:pt x="471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4156" y="740664"/>
            <a:ext cx="2759963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47789" y="717804"/>
            <a:ext cx="2554223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2604262" y="0"/>
                </a:moveTo>
                <a:lnTo>
                  <a:pt x="59943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3" y="360045"/>
                </a:lnTo>
                <a:lnTo>
                  <a:pt x="2604262" y="360045"/>
                </a:lnTo>
                <a:lnTo>
                  <a:pt x="2627631" y="355340"/>
                </a:lnTo>
                <a:lnTo>
                  <a:pt x="2646727" y="342503"/>
                </a:lnTo>
                <a:lnTo>
                  <a:pt x="2659608" y="323451"/>
                </a:lnTo>
                <a:lnTo>
                  <a:pt x="2664333" y="300100"/>
                </a:lnTo>
                <a:lnTo>
                  <a:pt x="2664333" y="60071"/>
                </a:lnTo>
                <a:lnTo>
                  <a:pt x="2659608" y="36701"/>
                </a:lnTo>
                <a:lnTo>
                  <a:pt x="2646727" y="17605"/>
                </a:lnTo>
                <a:lnTo>
                  <a:pt x="2627631" y="4724"/>
                </a:lnTo>
                <a:lnTo>
                  <a:pt x="26042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2604262" y="0"/>
                </a:lnTo>
                <a:lnTo>
                  <a:pt x="2627631" y="4724"/>
                </a:lnTo>
                <a:lnTo>
                  <a:pt x="2646727" y="17605"/>
                </a:lnTo>
                <a:lnTo>
                  <a:pt x="2659608" y="36701"/>
                </a:lnTo>
                <a:lnTo>
                  <a:pt x="2664333" y="60071"/>
                </a:lnTo>
                <a:lnTo>
                  <a:pt x="2664333" y="300100"/>
                </a:lnTo>
                <a:lnTo>
                  <a:pt x="2659608" y="323451"/>
                </a:lnTo>
                <a:lnTo>
                  <a:pt x="2646727" y="342503"/>
                </a:lnTo>
                <a:lnTo>
                  <a:pt x="2627631" y="355340"/>
                </a:lnTo>
                <a:lnTo>
                  <a:pt x="2604262" y="360045"/>
                </a:lnTo>
                <a:lnTo>
                  <a:pt x="59943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683765"/>
            <a:ext cx="3072384" cy="45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0" y="3009010"/>
            <a:ext cx="2699004" cy="128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2642616"/>
            <a:ext cx="2699004" cy="126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1" y="2708911"/>
            <a:ext cx="3024505" cy="360045"/>
          </a:xfrm>
          <a:custGeom>
            <a:avLst/>
            <a:gdLst/>
            <a:ahLst/>
            <a:cxnLst/>
            <a:rect l="l" t="t" r="r" b="b"/>
            <a:pathLst>
              <a:path w="3024505" h="360044">
                <a:moveTo>
                  <a:pt x="2964307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15" y="323397"/>
                </a:lnTo>
                <a:lnTo>
                  <a:pt x="17575" y="342455"/>
                </a:lnTo>
                <a:lnTo>
                  <a:pt x="36649" y="355322"/>
                </a:lnTo>
                <a:lnTo>
                  <a:pt x="60007" y="360044"/>
                </a:lnTo>
                <a:lnTo>
                  <a:pt x="2964307" y="360044"/>
                </a:lnTo>
                <a:lnTo>
                  <a:pt x="2987676" y="355322"/>
                </a:lnTo>
                <a:lnTo>
                  <a:pt x="3006772" y="342455"/>
                </a:lnTo>
                <a:lnTo>
                  <a:pt x="3019653" y="323397"/>
                </a:lnTo>
                <a:lnTo>
                  <a:pt x="3024378" y="300100"/>
                </a:lnTo>
                <a:lnTo>
                  <a:pt x="3024378" y="60070"/>
                </a:lnTo>
                <a:lnTo>
                  <a:pt x="3019653" y="36701"/>
                </a:lnTo>
                <a:lnTo>
                  <a:pt x="3006772" y="17605"/>
                </a:lnTo>
                <a:lnTo>
                  <a:pt x="2987676" y="4724"/>
                </a:lnTo>
                <a:lnTo>
                  <a:pt x="29643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7949" y="2684780"/>
            <a:ext cx="297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spcBef>
                <a:spcPts val="100"/>
              </a:spcBef>
            </a:pP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Vertigo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Dizziness Differential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Diagnosis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2963545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2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Score  (VDDDS)</a:t>
            </a:r>
            <a:r>
              <a:rPr sz="1200" b="1" u="sng" spc="-6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modificata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13020" y="1819656"/>
            <a:ext cx="2253996" cy="455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34355" y="1778507"/>
            <a:ext cx="2093976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6658" y="1820671"/>
            <a:ext cx="1779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 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O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</a:t>
            </a:r>
            <a:r>
              <a:rPr sz="1200" spc="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48911" y="740664"/>
            <a:ext cx="2039112" cy="45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78679" y="717804"/>
            <a:ext cx="1178052" cy="429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1884172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1884172" y="360045"/>
                </a:lnTo>
                <a:lnTo>
                  <a:pt x="1907541" y="355340"/>
                </a:lnTo>
                <a:lnTo>
                  <a:pt x="1926637" y="342503"/>
                </a:lnTo>
                <a:lnTo>
                  <a:pt x="1939518" y="323451"/>
                </a:lnTo>
                <a:lnTo>
                  <a:pt x="1944242" y="300100"/>
                </a:lnTo>
                <a:lnTo>
                  <a:pt x="1944242" y="60071"/>
                </a:lnTo>
                <a:lnTo>
                  <a:pt x="1939518" y="36701"/>
                </a:lnTo>
                <a:lnTo>
                  <a:pt x="1926637" y="17605"/>
                </a:lnTo>
                <a:lnTo>
                  <a:pt x="1907541" y="4724"/>
                </a:lnTo>
                <a:lnTo>
                  <a:pt x="188417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1884172" y="0"/>
                </a:lnTo>
                <a:lnTo>
                  <a:pt x="1907541" y="4724"/>
                </a:lnTo>
                <a:lnTo>
                  <a:pt x="1926637" y="17605"/>
                </a:lnTo>
                <a:lnTo>
                  <a:pt x="1939518" y="36701"/>
                </a:lnTo>
                <a:lnTo>
                  <a:pt x="1944242" y="60071"/>
                </a:lnTo>
                <a:lnTo>
                  <a:pt x="1944242" y="300100"/>
                </a:lnTo>
                <a:lnTo>
                  <a:pt x="1939518" y="323451"/>
                </a:lnTo>
                <a:lnTo>
                  <a:pt x="1926637" y="342503"/>
                </a:lnTo>
                <a:lnTo>
                  <a:pt x="1907541" y="355340"/>
                </a:lnTo>
                <a:lnTo>
                  <a:pt x="1884172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39867" y="1316737"/>
            <a:ext cx="2327148" cy="454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45023" y="1293875"/>
            <a:ext cx="2218944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08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1" y="360045"/>
                </a:lnTo>
                <a:lnTo>
                  <a:pt x="2172208" y="360045"/>
                </a:lnTo>
                <a:lnTo>
                  <a:pt x="2195577" y="355340"/>
                </a:lnTo>
                <a:lnTo>
                  <a:pt x="2214673" y="342503"/>
                </a:lnTo>
                <a:lnTo>
                  <a:pt x="2227554" y="323451"/>
                </a:lnTo>
                <a:lnTo>
                  <a:pt x="2232279" y="300100"/>
                </a:lnTo>
                <a:lnTo>
                  <a:pt x="2232279" y="60071"/>
                </a:lnTo>
                <a:lnTo>
                  <a:pt x="2227554" y="36701"/>
                </a:lnTo>
                <a:lnTo>
                  <a:pt x="2214673" y="17605"/>
                </a:lnTo>
                <a:lnTo>
                  <a:pt x="2195577" y="4724"/>
                </a:lnTo>
                <a:lnTo>
                  <a:pt x="217220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2172208" y="0"/>
                </a:lnTo>
                <a:lnTo>
                  <a:pt x="2195577" y="4724"/>
                </a:lnTo>
                <a:lnTo>
                  <a:pt x="2214673" y="17605"/>
                </a:lnTo>
                <a:lnTo>
                  <a:pt x="2227554" y="36701"/>
                </a:lnTo>
                <a:lnTo>
                  <a:pt x="2232279" y="60071"/>
                </a:lnTo>
                <a:lnTo>
                  <a:pt x="2232279" y="300100"/>
                </a:lnTo>
                <a:lnTo>
                  <a:pt x="2227554" y="323451"/>
                </a:lnTo>
                <a:lnTo>
                  <a:pt x="2214673" y="342503"/>
                </a:lnTo>
                <a:lnTo>
                  <a:pt x="2195577" y="355340"/>
                </a:lnTo>
                <a:lnTo>
                  <a:pt x="2172208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53690" y="779779"/>
            <a:ext cx="718058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5990">
              <a:spcBef>
                <a:spcPts val="100"/>
              </a:spcBef>
              <a:tabLst>
                <a:tab pos="4973955" algn="l"/>
              </a:tabLst>
            </a:pP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vertigine	Escludi</a:t>
            </a:r>
            <a:r>
              <a:rPr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pseudovertigine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672080" algn="l"/>
              </a:tabLst>
            </a:pP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 </a:t>
            </a:r>
            <a:r>
              <a:rPr spc="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60565" y="1819656"/>
            <a:ext cx="2255519" cy="455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83423" y="1778507"/>
            <a:ext cx="2093976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59944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4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59944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05472" y="1820671"/>
            <a:ext cx="1779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 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O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</a:t>
            </a:r>
            <a:r>
              <a:rPr sz="1200" spc="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44312" y="2324101"/>
            <a:ext cx="1175003" cy="455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11952" y="2325624"/>
            <a:ext cx="839724" cy="3901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91937" y="2348865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5" h="360044">
                <a:moveTo>
                  <a:pt x="1020063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1" y="360045"/>
                </a:lnTo>
                <a:lnTo>
                  <a:pt x="1020063" y="360045"/>
                </a:lnTo>
                <a:lnTo>
                  <a:pt x="1043433" y="355340"/>
                </a:lnTo>
                <a:lnTo>
                  <a:pt x="1062529" y="342503"/>
                </a:lnTo>
                <a:lnTo>
                  <a:pt x="1075410" y="323451"/>
                </a:lnTo>
                <a:lnTo>
                  <a:pt x="1080135" y="300100"/>
                </a:lnTo>
                <a:lnTo>
                  <a:pt x="1080135" y="60071"/>
                </a:lnTo>
                <a:lnTo>
                  <a:pt x="1075410" y="36701"/>
                </a:lnTo>
                <a:lnTo>
                  <a:pt x="1062529" y="17605"/>
                </a:lnTo>
                <a:lnTo>
                  <a:pt x="1043433" y="4724"/>
                </a:lnTo>
                <a:lnTo>
                  <a:pt x="102006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91937" y="2348865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5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1020063" y="0"/>
                </a:lnTo>
                <a:lnTo>
                  <a:pt x="1043433" y="4724"/>
                </a:lnTo>
                <a:lnTo>
                  <a:pt x="1062529" y="17605"/>
                </a:lnTo>
                <a:lnTo>
                  <a:pt x="1075410" y="36701"/>
                </a:lnTo>
                <a:lnTo>
                  <a:pt x="1080135" y="60071"/>
                </a:lnTo>
                <a:lnTo>
                  <a:pt x="1080135" y="300100"/>
                </a:lnTo>
                <a:lnTo>
                  <a:pt x="1075410" y="323451"/>
                </a:lnTo>
                <a:lnTo>
                  <a:pt x="1062529" y="342503"/>
                </a:lnTo>
                <a:lnTo>
                  <a:pt x="1043433" y="355340"/>
                </a:lnTo>
                <a:lnTo>
                  <a:pt x="1020063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60565" y="2324101"/>
            <a:ext cx="2255519" cy="4556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66303" y="2325624"/>
            <a:ext cx="1842516" cy="390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08189" y="2348865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59944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4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08189" y="2348865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59944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24000" y="1748028"/>
            <a:ext cx="1379220" cy="8153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31620" y="1847089"/>
            <a:ext cx="1371600" cy="5806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1211630" y="0"/>
                </a:moveTo>
                <a:lnTo>
                  <a:pt x="120012" y="0"/>
                </a:lnTo>
                <a:lnTo>
                  <a:pt x="73298" y="9429"/>
                </a:lnTo>
                <a:lnTo>
                  <a:pt x="35150" y="35147"/>
                </a:lnTo>
                <a:lnTo>
                  <a:pt x="9431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31" y="646795"/>
                </a:lnTo>
                <a:lnTo>
                  <a:pt x="35150" y="684942"/>
                </a:lnTo>
                <a:lnTo>
                  <a:pt x="73298" y="710660"/>
                </a:lnTo>
                <a:lnTo>
                  <a:pt x="120012" y="720090"/>
                </a:lnTo>
                <a:lnTo>
                  <a:pt x="1211630" y="720090"/>
                </a:lnTo>
                <a:lnTo>
                  <a:pt x="1258321" y="710660"/>
                </a:lnTo>
                <a:lnTo>
                  <a:pt x="1296454" y="684942"/>
                </a:lnTo>
                <a:lnTo>
                  <a:pt x="1322166" y="646795"/>
                </a:lnTo>
                <a:lnTo>
                  <a:pt x="1331595" y="600075"/>
                </a:lnTo>
                <a:lnTo>
                  <a:pt x="1331595" y="120015"/>
                </a:lnTo>
                <a:lnTo>
                  <a:pt x="1322166" y="73294"/>
                </a:lnTo>
                <a:lnTo>
                  <a:pt x="1296454" y="35147"/>
                </a:lnTo>
                <a:lnTo>
                  <a:pt x="1258321" y="9429"/>
                </a:lnTo>
                <a:lnTo>
                  <a:pt x="121163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0" y="120015"/>
                </a:moveTo>
                <a:lnTo>
                  <a:pt x="9431" y="73294"/>
                </a:lnTo>
                <a:lnTo>
                  <a:pt x="35150" y="35147"/>
                </a:lnTo>
                <a:lnTo>
                  <a:pt x="73298" y="9429"/>
                </a:lnTo>
                <a:lnTo>
                  <a:pt x="120012" y="0"/>
                </a:lnTo>
                <a:lnTo>
                  <a:pt x="1211630" y="0"/>
                </a:lnTo>
                <a:lnTo>
                  <a:pt x="1258321" y="9429"/>
                </a:lnTo>
                <a:lnTo>
                  <a:pt x="1296454" y="35147"/>
                </a:lnTo>
                <a:lnTo>
                  <a:pt x="1322166" y="73294"/>
                </a:lnTo>
                <a:lnTo>
                  <a:pt x="1331595" y="120015"/>
                </a:lnTo>
                <a:lnTo>
                  <a:pt x="1331595" y="600075"/>
                </a:lnTo>
                <a:lnTo>
                  <a:pt x="1322166" y="646795"/>
                </a:lnTo>
                <a:lnTo>
                  <a:pt x="1296454" y="684942"/>
                </a:lnTo>
                <a:lnTo>
                  <a:pt x="1258321" y="710660"/>
                </a:lnTo>
                <a:lnTo>
                  <a:pt x="1211630" y="720090"/>
                </a:lnTo>
                <a:lnTo>
                  <a:pt x="120012" y="720090"/>
                </a:lnTo>
                <a:lnTo>
                  <a:pt x="73298" y="710660"/>
                </a:lnTo>
                <a:lnTo>
                  <a:pt x="35150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37792" y="1884425"/>
            <a:ext cx="11010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 CEFALEA?  </a:t>
            </a:r>
            <a:r>
              <a:rPr sz="1000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23616" y="1748028"/>
            <a:ext cx="1463040" cy="8153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80004" y="1847089"/>
            <a:ext cx="1371599" cy="5806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1248155" y="0"/>
                </a:moveTo>
                <a:lnTo>
                  <a:pt x="120015" y="0"/>
                </a:lnTo>
                <a:lnTo>
                  <a:pt x="73294" y="9429"/>
                </a:lnTo>
                <a:lnTo>
                  <a:pt x="35147" y="35147"/>
                </a:lnTo>
                <a:lnTo>
                  <a:pt x="9429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29" y="646795"/>
                </a:lnTo>
                <a:lnTo>
                  <a:pt x="35147" y="684942"/>
                </a:lnTo>
                <a:lnTo>
                  <a:pt x="73294" y="710660"/>
                </a:lnTo>
                <a:lnTo>
                  <a:pt x="120015" y="720090"/>
                </a:lnTo>
                <a:lnTo>
                  <a:pt x="1248155" y="720090"/>
                </a:lnTo>
                <a:lnTo>
                  <a:pt x="1294876" y="710660"/>
                </a:lnTo>
                <a:lnTo>
                  <a:pt x="1333023" y="684942"/>
                </a:lnTo>
                <a:lnTo>
                  <a:pt x="1358741" y="646795"/>
                </a:lnTo>
                <a:lnTo>
                  <a:pt x="1368171" y="600075"/>
                </a:lnTo>
                <a:lnTo>
                  <a:pt x="1368171" y="120015"/>
                </a:lnTo>
                <a:lnTo>
                  <a:pt x="1358741" y="73294"/>
                </a:lnTo>
                <a:lnTo>
                  <a:pt x="1333023" y="35147"/>
                </a:lnTo>
                <a:lnTo>
                  <a:pt x="1294876" y="9429"/>
                </a:lnTo>
                <a:lnTo>
                  <a:pt x="124815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0" y="120015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1248155" y="0"/>
                </a:lnTo>
                <a:lnTo>
                  <a:pt x="1294876" y="9429"/>
                </a:lnTo>
                <a:lnTo>
                  <a:pt x="1333023" y="35147"/>
                </a:lnTo>
                <a:lnTo>
                  <a:pt x="1358741" y="73294"/>
                </a:lnTo>
                <a:lnTo>
                  <a:pt x="1368171" y="120015"/>
                </a:lnTo>
                <a:lnTo>
                  <a:pt x="1368171" y="600075"/>
                </a:lnTo>
                <a:lnTo>
                  <a:pt x="1358741" y="646795"/>
                </a:lnTo>
                <a:lnTo>
                  <a:pt x="1333023" y="684942"/>
                </a:lnTo>
                <a:lnTo>
                  <a:pt x="1294876" y="710660"/>
                </a:lnTo>
                <a:lnTo>
                  <a:pt x="1248155" y="720090"/>
                </a:lnTo>
                <a:lnTo>
                  <a:pt x="120015" y="720090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85923" y="1884425"/>
            <a:ext cx="11004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</a:t>
            </a:r>
            <a:r>
              <a:rPr sz="1000" spc="1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CEFALEA?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SI,</a:t>
            </a:r>
            <a:r>
              <a:rPr sz="1000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ricovero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560564" y="2828545"/>
            <a:ext cx="950976" cy="4541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91628" y="2830068"/>
            <a:ext cx="688848" cy="390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608189" y="2852928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4">
                <a:moveTo>
                  <a:pt x="795655" y="0"/>
                </a:moveTo>
                <a:lnTo>
                  <a:pt x="59944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397"/>
                </a:lnTo>
                <a:lnTo>
                  <a:pt x="17541" y="342455"/>
                </a:lnTo>
                <a:lnTo>
                  <a:pt x="36593" y="355322"/>
                </a:lnTo>
                <a:lnTo>
                  <a:pt x="59944" y="360045"/>
                </a:lnTo>
                <a:lnTo>
                  <a:pt x="795655" y="360045"/>
                </a:lnTo>
                <a:lnTo>
                  <a:pt x="819024" y="355322"/>
                </a:lnTo>
                <a:lnTo>
                  <a:pt x="838120" y="342455"/>
                </a:lnTo>
                <a:lnTo>
                  <a:pt x="851001" y="323397"/>
                </a:lnTo>
                <a:lnTo>
                  <a:pt x="855726" y="300100"/>
                </a:lnTo>
                <a:lnTo>
                  <a:pt x="855726" y="60071"/>
                </a:lnTo>
                <a:lnTo>
                  <a:pt x="851001" y="36701"/>
                </a:lnTo>
                <a:lnTo>
                  <a:pt x="838120" y="17605"/>
                </a:lnTo>
                <a:lnTo>
                  <a:pt x="819024" y="4724"/>
                </a:lnTo>
                <a:lnTo>
                  <a:pt x="79565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608189" y="2852928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795655" y="0"/>
                </a:lnTo>
                <a:lnTo>
                  <a:pt x="819024" y="4724"/>
                </a:lnTo>
                <a:lnTo>
                  <a:pt x="838120" y="17605"/>
                </a:lnTo>
                <a:lnTo>
                  <a:pt x="851001" y="36701"/>
                </a:lnTo>
                <a:lnTo>
                  <a:pt x="855726" y="60071"/>
                </a:lnTo>
                <a:lnTo>
                  <a:pt x="855726" y="300100"/>
                </a:lnTo>
                <a:lnTo>
                  <a:pt x="851001" y="323397"/>
                </a:lnTo>
                <a:lnTo>
                  <a:pt x="838120" y="342455"/>
                </a:lnTo>
                <a:lnTo>
                  <a:pt x="819024" y="355322"/>
                </a:lnTo>
                <a:lnTo>
                  <a:pt x="795655" y="360045"/>
                </a:lnTo>
                <a:lnTo>
                  <a:pt x="59944" y="360045"/>
                </a:lnTo>
                <a:lnTo>
                  <a:pt x="36593" y="355322"/>
                </a:lnTo>
                <a:lnTo>
                  <a:pt x="17541" y="342455"/>
                </a:lnTo>
                <a:lnTo>
                  <a:pt x="4704" y="323397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857489" y="2828545"/>
            <a:ext cx="949451" cy="4541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997696" y="2830068"/>
            <a:ext cx="670559" cy="3901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904351" y="2852928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4">
                <a:moveTo>
                  <a:pt x="795654" y="0"/>
                </a:moveTo>
                <a:lnTo>
                  <a:pt x="59944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397"/>
                </a:lnTo>
                <a:lnTo>
                  <a:pt x="17541" y="342455"/>
                </a:lnTo>
                <a:lnTo>
                  <a:pt x="36593" y="355322"/>
                </a:lnTo>
                <a:lnTo>
                  <a:pt x="59944" y="360045"/>
                </a:lnTo>
                <a:lnTo>
                  <a:pt x="795654" y="360045"/>
                </a:lnTo>
                <a:lnTo>
                  <a:pt x="819024" y="355322"/>
                </a:lnTo>
                <a:lnTo>
                  <a:pt x="838120" y="342455"/>
                </a:lnTo>
                <a:lnTo>
                  <a:pt x="851001" y="323397"/>
                </a:lnTo>
                <a:lnTo>
                  <a:pt x="855726" y="300100"/>
                </a:lnTo>
                <a:lnTo>
                  <a:pt x="855726" y="60071"/>
                </a:lnTo>
                <a:lnTo>
                  <a:pt x="851001" y="36701"/>
                </a:lnTo>
                <a:lnTo>
                  <a:pt x="838120" y="17605"/>
                </a:lnTo>
                <a:lnTo>
                  <a:pt x="819024" y="4724"/>
                </a:lnTo>
                <a:lnTo>
                  <a:pt x="7956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904351" y="2852928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795654" y="0"/>
                </a:lnTo>
                <a:lnTo>
                  <a:pt x="819024" y="4724"/>
                </a:lnTo>
                <a:lnTo>
                  <a:pt x="838120" y="17605"/>
                </a:lnTo>
                <a:lnTo>
                  <a:pt x="851001" y="36701"/>
                </a:lnTo>
                <a:lnTo>
                  <a:pt x="855726" y="60071"/>
                </a:lnTo>
                <a:lnTo>
                  <a:pt x="855726" y="300100"/>
                </a:lnTo>
                <a:lnTo>
                  <a:pt x="851001" y="323397"/>
                </a:lnTo>
                <a:lnTo>
                  <a:pt x="838120" y="342455"/>
                </a:lnTo>
                <a:lnTo>
                  <a:pt x="819024" y="355322"/>
                </a:lnTo>
                <a:lnTo>
                  <a:pt x="795654" y="360045"/>
                </a:lnTo>
                <a:lnTo>
                  <a:pt x="59944" y="360045"/>
                </a:lnTo>
                <a:lnTo>
                  <a:pt x="36593" y="355322"/>
                </a:lnTo>
                <a:lnTo>
                  <a:pt x="17541" y="342455"/>
                </a:lnTo>
                <a:lnTo>
                  <a:pt x="4704" y="323397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44791" y="2382774"/>
            <a:ext cx="1672589" cy="77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algn="ctr">
              <a:spcBef>
                <a:spcPts val="95"/>
              </a:spcBef>
            </a:pP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NEUROIMMAGINI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tabLst>
                <a:tab pos="1304925" algn="l"/>
              </a:tabLst>
            </a:pPr>
            <a:r>
              <a:rPr sz="1600" b="1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r>
              <a:rPr sz="1600" b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24000" y="3259836"/>
            <a:ext cx="1522476" cy="4556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24000" y="3310128"/>
            <a:ext cx="1453896" cy="3124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52400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4"/>
                </a:lnTo>
                <a:lnTo>
                  <a:pt x="1415669" y="360044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3"/>
                </a:lnTo>
                <a:lnTo>
                  <a:pt x="1475613" y="60070"/>
                </a:lnTo>
                <a:lnTo>
                  <a:pt x="1470908" y="36701"/>
                </a:lnTo>
                <a:lnTo>
                  <a:pt x="1458071" y="17605"/>
                </a:lnTo>
                <a:lnTo>
                  <a:pt x="1439019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20419" y="3352546"/>
            <a:ext cx="1235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r>
              <a:rPr sz="1200" b="1" spc="-6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periferica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96767" y="3259836"/>
            <a:ext cx="1569720" cy="4556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28772" y="3218688"/>
            <a:ext cx="1539240" cy="4953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4363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4"/>
                </a:lnTo>
                <a:lnTo>
                  <a:pt x="1415669" y="360044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3"/>
                </a:lnTo>
                <a:lnTo>
                  <a:pt x="1475739" y="60070"/>
                </a:lnTo>
                <a:lnTo>
                  <a:pt x="1471015" y="36701"/>
                </a:lnTo>
                <a:lnTo>
                  <a:pt x="1458134" y="17605"/>
                </a:lnTo>
                <a:lnTo>
                  <a:pt x="1439038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47949" y="3261105"/>
            <a:ext cx="3048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577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 centrale</a:t>
            </a:r>
            <a:r>
              <a:rPr sz="12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1446530" algn="l"/>
                <a:tab pos="1631950" algn="l"/>
                <a:tab pos="2111375" algn="l"/>
                <a:tab pos="3034030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incerta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524000" y="3835909"/>
            <a:ext cx="1522476" cy="4556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524000" y="3886201"/>
            <a:ext cx="1440180" cy="3124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04"/>
                </a:lnTo>
                <a:lnTo>
                  <a:pt x="17575" y="17541"/>
                </a:lnTo>
                <a:lnTo>
                  <a:pt x="4715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5"/>
                </a:lnTo>
                <a:lnTo>
                  <a:pt x="1415669" y="360045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4"/>
                </a:lnTo>
                <a:lnTo>
                  <a:pt x="1475613" y="59944"/>
                </a:lnTo>
                <a:lnTo>
                  <a:pt x="1470908" y="36593"/>
                </a:lnTo>
                <a:lnTo>
                  <a:pt x="1458071" y="17541"/>
                </a:lnTo>
                <a:lnTo>
                  <a:pt x="1439019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0" y="59944"/>
                </a:moveTo>
                <a:lnTo>
                  <a:pt x="4715" y="36593"/>
                </a:lnTo>
                <a:lnTo>
                  <a:pt x="17575" y="17541"/>
                </a:lnTo>
                <a:lnTo>
                  <a:pt x="36649" y="4704"/>
                </a:lnTo>
                <a:lnTo>
                  <a:pt x="60007" y="0"/>
                </a:lnTo>
                <a:lnTo>
                  <a:pt x="1415669" y="0"/>
                </a:lnTo>
                <a:lnTo>
                  <a:pt x="1439019" y="4704"/>
                </a:lnTo>
                <a:lnTo>
                  <a:pt x="1458071" y="17541"/>
                </a:lnTo>
                <a:lnTo>
                  <a:pt x="1470908" y="36593"/>
                </a:lnTo>
                <a:lnTo>
                  <a:pt x="1475613" y="59944"/>
                </a:lnTo>
                <a:lnTo>
                  <a:pt x="1475613" y="299974"/>
                </a:lnTo>
                <a:lnTo>
                  <a:pt x="1470908" y="323343"/>
                </a:lnTo>
                <a:lnTo>
                  <a:pt x="1458071" y="342439"/>
                </a:lnTo>
                <a:lnTo>
                  <a:pt x="1439019" y="355320"/>
                </a:lnTo>
                <a:lnTo>
                  <a:pt x="1415669" y="360045"/>
                </a:lnTo>
                <a:lnTo>
                  <a:pt x="60007" y="360045"/>
                </a:lnTo>
                <a:lnTo>
                  <a:pt x="36649" y="355320"/>
                </a:lnTo>
                <a:lnTo>
                  <a:pt x="17575" y="342439"/>
                </a:lnTo>
                <a:lnTo>
                  <a:pt x="4715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20419" y="3928617"/>
            <a:ext cx="1221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Presa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carico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ORL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096767" y="3835909"/>
            <a:ext cx="1569720" cy="4556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5"/>
                </a:lnTo>
                <a:lnTo>
                  <a:pt x="1415669" y="360045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4"/>
                </a:lnTo>
                <a:lnTo>
                  <a:pt x="1475739" y="59944"/>
                </a:lnTo>
                <a:lnTo>
                  <a:pt x="1471015" y="36593"/>
                </a:lnTo>
                <a:lnTo>
                  <a:pt x="1458134" y="17541"/>
                </a:lnTo>
                <a:lnTo>
                  <a:pt x="1439038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0" y="59944"/>
                </a:moveTo>
                <a:lnTo>
                  <a:pt x="4724" y="36593"/>
                </a:lnTo>
                <a:lnTo>
                  <a:pt x="17605" y="17541"/>
                </a:lnTo>
                <a:lnTo>
                  <a:pt x="36701" y="4704"/>
                </a:lnTo>
                <a:lnTo>
                  <a:pt x="60070" y="0"/>
                </a:lnTo>
                <a:lnTo>
                  <a:pt x="1415669" y="0"/>
                </a:lnTo>
                <a:lnTo>
                  <a:pt x="1439038" y="4704"/>
                </a:lnTo>
                <a:lnTo>
                  <a:pt x="1458134" y="17541"/>
                </a:lnTo>
                <a:lnTo>
                  <a:pt x="1471015" y="36593"/>
                </a:lnTo>
                <a:lnTo>
                  <a:pt x="1475739" y="59944"/>
                </a:lnTo>
                <a:lnTo>
                  <a:pt x="1475739" y="299974"/>
                </a:lnTo>
                <a:lnTo>
                  <a:pt x="1471015" y="323343"/>
                </a:lnTo>
                <a:lnTo>
                  <a:pt x="1458134" y="342439"/>
                </a:lnTo>
                <a:lnTo>
                  <a:pt x="1439038" y="355320"/>
                </a:lnTo>
                <a:lnTo>
                  <a:pt x="1415669" y="360045"/>
                </a:lnTo>
                <a:lnTo>
                  <a:pt x="60070" y="360045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376042" y="3928617"/>
            <a:ext cx="1009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Neuroimmagini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808732" y="4340352"/>
            <a:ext cx="850392" cy="3825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964180" y="4354068"/>
            <a:ext cx="571500" cy="3124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60" y="3768"/>
                </a:lnTo>
                <a:lnTo>
                  <a:pt x="14096" y="14049"/>
                </a:lnTo>
                <a:lnTo>
                  <a:pt x="3786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86" y="258728"/>
                </a:lnTo>
                <a:lnTo>
                  <a:pt x="14096" y="273986"/>
                </a:lnTo>
                <a:lnTo>
                  <a:pt x="29360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342" y="284267"/>
                </a:lnTo>
                <a:lnTo>
                  <a:pt x="741600" y="273986"/>
                </a:lnTo>
                <a:lnTo>
                  <a:pt x="751881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81" y="29307"/>
                </a:lnTo>
                <a:lnTo>
                  <a:pt x="741600" y="14049"/>
                </a:lnTo>
                <a:lnTo>
                  <a:pt x="726342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86" y="29307"/>
                </a:lnTo>
                <a:lnTo>
                  <a:pt x="14096" y="14049"/>
                </a:lnTo>
                <a:lnTo>
                  <a:pt x="29360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342" y="3768"/>
                </a:lnTo>
                <a:lnTo>
                  <a:pt x="741600" y="14049"/>
                </a:lnTo>
                <a:lnTo>
                  <a:pt x="751881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81" y="258728"/>
                </a:lnTo>
                <a:lnTo>
                  <a:pt x="741600" y="273986"/>
                </a:lnTo>
                <a:lnTo>
                  <a:pt x="726342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60" y="284267"/>
                </a:lnTo>
                <a:lnTo>
                  <a:pt x="14096" y="273986"/>
                </a:lnTo>
                <a:lnTo>
                  <a:pt x="3786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85592" y="4396867"/>
            <a:ext cx="29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672840" y="4340352"/>
            <a:ext cx="850391" cy="3825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35908" y="4354068"/>
            <a:ext cx="557783" cy="3124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289" y="284267"/>
                </a:lnTo>
                <a:lnTo>
                  <a:pt x="741553" y="273986"/>
                </a:lnTo>
                <a:lnTo>
                  <a:pt x="751863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63" y="29307"/>
                </a:lnTo>
                <a:lnTo>
                  <a:pt x="741553" y="14049"/>
                </a:lnTo>
                <a:lnTo>
                  <a:pt x="726289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289" y="3768"/>
                </a:lnTo>
                <a:lnTo>
                  <a:pt x="741553" y="14049"/>
                </a:lnTo>
                <a:lnTo>
                  <a:pt x="751863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63" y="258728"/>
                </a:lnTo>
                <a:lnTo>
                  <a:pt x="741553" y="273986"/>
                </a:lnTo>
                <a:lnTo>
                  <a:pt x="726289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57573" y="4396867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944623" y="4700016"/>
            <a:ext cx="1751076" cy="31089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139695" y="4677156"/>
            <a:ext cx="1394460" cy="3124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1620215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1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1620215" y="216026"/>
                </a:lnTo>
                <a:lnTo>
                  <a:pt x="1634189" y="213195"/>
                </a:lnTo>
                <a:lnTo>
                  <a:pt x="1645615" y="205470"/>
                </a:lnTo>
                <a:lnTo>
                  <a:pt x="1653326" y="194006"/>
                </a:lnTo>
                <a:lnTo>
                  <a:pt x="1656156" y="179958"/>
                </a:lnTo>
                <a:lnTo>
                  <a:pt x="1656156" y="35940"/>
                </a:lnTo>
                <a:lnTo>
                  <a:pt x="1653326" y="21967"/>
                </a:lnTo>
                <a:lnTo>
                  <a:pt x="1645615" y="10541"/>
                </a:lnTo>
                <a:lnTo>
                  <a:pt x="1634189" y="2829"/>
                </a:lnTo>
                <a:lnTo>
                  <a:pt x="162021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0" y="35940"/>
                </a:moveTo>
                <a:lnTo>
                  <a:pt x="2830" y="21967"/>
                </a:lnTo>
                <a:lnTo>
                  <a:pt x="10548" y="10541"/>
                </a:lnTo>
                <a:lnTo>
                  <a:pt x="21993" y="2829"/>
                </a:lnTo>
                <a:lnTo>
                  <a:pt x="36004" y="0"/>
                </a:lnTo>
                <a:lnTo>
                  <a:pt x="1620215" y="0"/>
                </a:lnTo>
                <a:lnTo>
                  <a:pt x="1634189" y="2829"/>
                </a:lnTo>
                <a:lnTo>
                  <a:pt x="1645615" y="10541"/>
                </a:lnTo>
                <a:lnTo>
                  <a:pt x="1653326" y="21967"/>
                </a:lnTo>
                <a:lnTo>
                  <a:pt x="1656156" y="35940"/>
                </a:lnTo>
                <a:lnTo>
                  <a:pt x="1656156" y="179958"/>
                </a:lnTo>
                <a:lnTo>
                  <a:pt x="1653326" y="194006"/>
                </a:lnTo>
                <a:lnTo>
                  <a:pt x="1645615" y="205470"/>
                </a:lnTo>
                <a:lnTo>
                  <a:pt x="1634189" y="213195"/>
                </a:lnTo>
                <a:lnTo>
                  <a:pt x="1620215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261413" y="4721097"/>
            <a:ext cx="11156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Insorta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da &lt;</a:t>
            </a:r>
            <a:r>
              <a:rPr sz="1200" b="1" spc="-8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24h?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944623" y="4988052"/>
            <a:ext cx="525780" cy="3108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016252" y="4965192"/>
            <a:ext cx="380999" cy="3124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9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0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396049" y="216026"/>
                </a:lnTo>
                <a:lnTo>
                  <a:pt x="410065" y="213195"/>
                </a:lnTo>
                <a:lnTo>
                  <a:pt x="421509" y="205470"/>
                </a:lnTo>
                <a:lnTo>
                  <a:pt x="429225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5" y="21967"/>
                </a:lnTo>
                <a:lnTo>
                  <a:pt x="421509" y="10540"/>
                </a:lnTo>
                <a:lnTo>
                  <a:pt x="410065" y="2829"/>
                </a:lnTo>
                <a:lnTo>
                  <a:pt x="39604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40"/>
                </a:moveTo>
                <a:lnTo>
                  <a:pt x="2830" y="21967"/>
                </a:lnTo>
                <a:lnTo>
                  <a:pt x="10548" y="10540"/>
                </a:lnTo>
                <a:lnTo>
                  <a:pt x="21993" y="2829"/>
                </a:lnTo>
                <a:lnTo>
                  <a:pt x="36004" y="0"/>
                </a:lnTo>
                <a:lnTo>
                  <a:pt x="396049" y="0"/>
                </a:lnTo>
                <a:lnTo>
                  <a:pt x="410065" y="2829"/>
                </a:lnTo>
                <a:lnTo>
                  <a:pt x="421509" y="10540"/>
                </a:lnTo>
                <a:lnTo>
                  <a:pt x="429225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5" y="194006"/>
                </a:lnTo>
                <a:lnTo>
                  <a:pt x="421509" y="205470"/>
                </a:lnTo>
                <a:lnTo>
                  <a:pt x="410065" y="213195"/>
                </a:lnTo>
                <a:lnTo>
                  <a:pt x="396049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137664" y="5009133"/>
            <a:ext cx="137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168395" y="4988052"/>
            <a:ext cx="527304" cy="31089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194304" y="4965192"/>
            <a:ext cx="472440" cy="3124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396113" y="0"/>
                </a:moveTo>
                <a:lnTo>
                  <a:pt x="36068" y="0"/>
                </a:lnTo>
                <a:lnTo>
                  <a:pt x="22020" y="2829"/>
                </a:lnTo>
                <a:lnTo>
                  <a:pt x="10556" y="10540"/>
                </a:lnTo>
                <a:lnTo>
                  <a:pt x="2831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1" y="194006"/>
                </a:lnTo>
                <a:lnTo>
                  <a:pt x="10556" y="205470"/>
                </a:lnTo>
                <a:lnTo>
                  <a:pt x="22020" y="213195"/>
                </a:lnTo>
                <a:lnTo>
                  <a:pt x="36068" y="216026"/>
                </a:lnTo>
                <a:lnTo>
                  <a:pt x="396113" y="216026"/>
                </a:lnTo>
                <a:lnTo>
                  <a:pt x="410086" y="213195"/>
                </a:lnTo>
                <a:lnTo>
                  <a:pt x="421513" y="205470"/>
                </a:lnTo>
                <a:lnTo>
                  <a:pt x="429224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4" y="21967"/>
                </a:lnTo>
                <a:lnTo>
                  <a:pt x="421513" y="10540"/>
                </a:lnTo>
                <a:lnTo>
                  <a:pt x="410086" y="2829"/>
                </a:lnTo>
                <a:lnTo>
                  <a:pt x="39611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0" y="35940"/>
                </a:moveTo>
                <a:lnTo>
                  <a:pt x="2831" y="21967"/>
                </a:lnTo>
                <a:lnTo>
                  <a:pt x="10556" y="10540"/>
                </a:lnTo>
                <a:lnTo>
                  <a:pt x="22020" y="2829"/>
                </a:lnTo>
                <a:lnTo>
                  <a:pt x="36068" y="0"/>
                </a:lnTo>
                <a:lnTo>
                  <a:pt x="396113" y="0"/>
                </a:lnTo>
                <a:lnTo>
                  <a:pt x="410086" y="2829"/>
                </a:lnTo>
                <a:lnTo>
                  <a:pt x="421513" y="10540"/>
                </a:lnTo>
                <a:lnTo>
                  <a:pt x="429224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4" y="194006"/>
                </a:lnTo>
                <a:lnTo>
                  <a:pt x="421513" y="205470"/>
                </a:lnTo>
                <a:lnTo>
                  <a:pt x="410086" y="213195"/>
                </a:lnTo>
                <a:lnTo>
                  <a:pt x="396113" y="216026"/>
                </a:lnTo>
                <a:lnTo>
                  <a:pt x="36068" y="216026"/>
                </a:lnTo>
                <a:lnTo>
                  <a:pt x="22020" y="213195"/>
                </a:lnTo>
                <a:lnTo>
                  <a:pt x="10556" y="205470"/>
                </a:lnTo>
                <a:lnTo>
                  <a:pt x="2831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16351" y="5009133"/>
            <a:ext cx="229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524000" y="5276089"/>
            <a:ext cx="1379220" cy="3840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565148" y="5289804"/>
            <a:ext cx="1249680" cy="3124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1283588" y="0"/>
                </a:moveTo>
                <a:lnTo>
                  <a:pt x="48004" y="0"/>
                </a:lnTo>
                <a:lnTo>
                  <a:pt x="29319" y="3768"/>
                </a:lnTo>
                <a:lnTo>
                  <a:pt x="14060" y="14049"/>
                </a:lnTo>
                <a:lnTo>
                  <a:pt x="3772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72" y="258724"/>
                </a:lnTo>
                <a:lnTo>
                  <a:pt x="14060" y="273973"/>
                </a:lnTo>
                <a:lnTo>
                  <a:pt x="29319" y="284246"/>
                </a:lnTo>
                <a:lnTo>
                  <a:pt x="48004" y="288010"/>
                </a:lnTo>
                <a:lnTo>
                  <a:pt x="1283588" y="288010"/>
                </a:lnTo>
                <a:lnTo>
                  <a:pt x="1302287" y="284246"/>
                </a:lnTo>
                <a:lnTo>
                  <a:pt x="1317545" y="273973"/>
                </a:lnTo>
                <a:lnTo>
                  <a:pt x="1327826" y="258724"/>
                </a:lnTo>
                <a:lnTo>
                  <a:pt x="1331594" y="240029"/>
                </a:lnTo>
                <a:lnTo>
                  <a:pt x="1331594" y="48005"/>
                </a:lnTo>
                <a:lnTo>
                  <a:pt x="1327826" y="29307"/>
                </a:lnTo>
                <a:lnTo>
                  <a:pt x="1317545" y="14049"/>
                </a:lnTo>
                <a:lnTo>
                  <a:pt x="1302287" y="3768"/>
                </a:lnTo>
                <a:lnTo>
                  <a:pt x="128358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0" y="48005"/>
                </a:moveTo>
                <a:lnTo>
                  <a:pt x="3772" y="29307"/>
                </a:lnTo>
                <a:lnTo>
                  <a:pt x="14060" y="14049"/>
                </a:lnTo>
                <a:lnTo>
                  <a:pt x="29319" y="3768"/>
                </a:lnTo>
                <a:lnTo>
                  <a:pt x="48004" y="0"/>
                </a:lnTo>
                <a:lnTo>
                  <a:pt x="1283588" y="0"/>
                </a:lnTo>
                <a:lnTo>
                  <a:pt x="1302287" y="3768"/>
                </a:lnTo>
                <a:lnTo>
                  <a:pt x="1317545" y="14049"/>
                </a:lnTo>
                <a:lnTo>
                  <a:pt x="1327826" y="29307"/>
                </a:lnTo>
                <a:lnTo>
                  <a:pt x="1331594" y="48005"/>
                </a:lnTo>
                <a:lnTo>
                  <a:pt x="1331594" y="240029"/>
                </a:lnTo>
                <a:lnTo>
                  <a:pt x="1327826" y="258724"/>
                </a:lnTo>
                <a:lnTo>
                  <a:pt x="1317545" y="273973"/>
                </a:lnTo>
                <a:lnTo>
                  <a:pt x="1302287" y="284246"/>
                </a:lnTo>
                <a:lnTo>
                  <a:pt x="1283588" y="288010"/>
                </a:lnTo>
                <a:lnTo>
                  <a:pt x="48004" y="288010"/>
                </a:lnTo>
                <a:lnTo>
                  <a:pt x="29319" y="284246"/>
                </a:lnTo>
                <a:lnTo>
                  <a:pt x="14060" y="273973"/>
                </a:lnTo>
                <a:lnTo>
                  <a:pt x="3772" y="258724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524000" y="5637276"/>
            <a:ext cx="512064" cy="3108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534667" y="5614416"/>
            <a:ext cx="472440" cy="3124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3" y="0"/>
                </a:moveTo>
                <a:lnTo>
                  <a:pt x="36004" y="0"/>
                </a:lnTo>
                <a:lnTo>
                  <a:pt x="21990" y="2828"/>
                </a:lnTo>
                <a:lnTo>
                  <a:pt x="10545" y="10542"/>
                </a:lnTo>
                <a:lnTo>
                  <a:pt x="2829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9" y="194025"/>
                </a:lnTo>
                <a:lnTo>
                  <a:pt x="10545" y="205470"/>
                </a:lnTo>
                <a:lnTo>
                  <a:pt x="21990" y="213185"/>
                </a:lnTo>
                <a:lnTo>
                  <a:pt x="36004" y="216014"/>
                </a:lnTo>
                <a:lnTo>
                  <a:pt x="396043" y="216014"/>
                </a:lnTo>
                <a:lnTo>
                  <a:pt x="410059" y="213185"/>
                </a:lnTo>
                <a:lnTo>
                  <a:pt x="421503" y="205470"/>
                </a:lnTo>
                <a:lnTo>
                  <a:pt x="429218" y="194025"/>
                </a:lnTo>
                <a:lnTo>
                  <a:pt x="432047" y="180009"/>
                </a:lnTo>
                <a:lnTo>
                  <a:pt x="432047" y="35991"/>
                </a:lnTo>
                <a:lnTo>
                  <a:pt x="429218" y="21983"/>
                </a:lnTo>
                <a:lnTo>
                  <a:pt x="421503" y="10542"/>
                </a:lnTo>
                <a:lnTo>
                  <a:pt x="410059" y="2828"/>
                </a:lnTo>
                <a:lnTo>
                  <a:pt x="39604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9" y="21983"/>
                </a:lnTo>
                <a:lnTo>
                  <a:pt x="10545" y="10542"/>
                </a:lnTo>
                <a:lnTo>
                  <a:pt x="21990" y="2828"/>
                </a:lnTo>
                <a:lnTo>
                  <a:pt x="36004" y="0"/>
                </a:lnTo>
                <a:lnTo>
                  <a:pt x="396043" y="0"/>
                </a:lnTo>
                <a:lnTo>
                  <a:pt x="410059" y="2828"/>
                </a:lnTo>
                <a:lnTo>
                  <a:pt x="421503" y="10542"/>
                </a:lnTo>
                <a:lnTo>
                  <a:pt x="429218" y="21983"/>
                </a:lnTo>
                <a:lnTo>
                  <a:pt x="432047" y="35991"/>
                </a:lnTo>
                <a:lnTo>
                  <a:pt x="432047" y="180009"/>
                </a:lnTo>
                <a:lnTo>
                  <a:pt x="429218" y="194025"/>
                </a:lnTo>
                <a:lnTo>
                  <a:pt x="421503" y="205470"/>
                </a:lnTo>
                <a:lnTo>
                  <a:pt x="410059" y="213185"/>
                </a:lnTo>
                <a:lnTo>
                  <a:pt x="396043" y="216014"/>
                </a:lnTo>
                <a:lnTo>
                  <a:pt x="36004" y="216014"/>
                </a:lnTo>
                <a:lnTo>
                  <a:pt x="21990" y="213185"/>
                </a:lnTo>
                <a:lnTo>
                  <a:pt x="10545" y="205470"/>
                </a:lnTo>
                <a:lnTo>
                  <a:pt x="2829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524000" y="5996940"/>
            <a:ext cx="2674620" cy="5273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712976" y="5990844"/>
            <a:ext cx="2304288" cy="4953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2535466" y="0"/>
                </a:moveTo>
                <a:lnTo>
                  <a:pt x="72007" y="0"/>
                </a:lnTo>
                <a:lnTo>
                  <a:pt x="43979" y="5659"/>
                </a:lnTo>
                <a:lnTo>
                  <a:pt x="21090" y="21093"/>
                </a:lnTo>
                <a:lnTo>
                  <a:pt x="5658" y="43982"/>
                </a:lnTo>
                <a:lnTo>
                  <a:pt x="0" y="72008"/>
                </a:lnTo>
                <a:lnTo>
                  <a:pt x="0" y="360044"/>
                </a:lnTo>
                <a:lnTo>
                  <a:pt x="5658" y="388071"/>
                </a:lnTo>
                <a:lnTo>
                  <a:pt x="21090" y="410960"/>
                </a:lnTo>
                <a:lnTo>
                  <a:pt x="43979" y="426394"/>
                </a:lnTo>
                <a:lnTo>
                  <a:pt x="72007" y="432053"/>
                </a:lnTo>
                <a:lnTo>
                  <a:pt x="2535466" y="432053"/>
                </a:lnTo>
                <a:lnTo>
                  <a:pt x="2563487" y="426394"/>
                </a:lnTo>
                <a:lnTo>
                  <a:pt x="2586377" y="410960"/>
                </a:lnTo>
                <a:lnTo>
                  <a:pt x="2601813" y="388071"/>
                </a:lnTo>
                <a:lnTo>
                  <a:pt x="2607475" y="360044"/>
                </a:lnTo>
                <a:lnTo>
                  <a:pt x="2607475" y="72008"/>
                </a:lnTo>
                <a:lnTo>
                  <a:pt x="2601813" y="43982"/>
                </a:lnTo>
                <a:lnTo>
                  <a:pt x="2586377" y="21093"/>
                </a:lnTo>
                <a:lnTo>
                  <a:pt x="2563487" y="5659"/>
                </a:lnTo>
                <a:lnTo>
                  <a:pt x="253546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0" y="72008"/>
                </a:moveTo>
                <a:lnTo>
                  <a:pt x="5658" y="43982"/>
                </a:lnTo>
                <a:lnTo>
                  <a:pt x="21090" y="21093"/>
                </a:lnTo>
                <a:lnTo>
                  <a:pt x="43979" y="5659"/>
                </a:lnTo>
                <a:lnTo>
                  <a:pt x="72007" y="0"/>
                </a:lnTo>
                <a:lnTo>
                  <a:pt x="2535466" y="0"/>
                </a:lnTo>
                <a:lnTo>
                  <a:pt x="2563487" y="5659"/>
                </a:lnTo>
                <a:lnTo>
                  <a:pt x="2586377" y="21093"/>
                </a:lnTo>
                <a:lnTo>
                  <a:pt x="2601813" y="43982"/>
                </a:lnTo>
                <a:lnTo>
                  <a:pt x="2607475" y="72008"/>
                </a:lnTo>
                <a:lnTo>
                  <a:pt x="2607475" y="360044"/>
                </a:lnTo>
                <a:lnTo>
                  <a:pt x="2601813" y="388071"/>
                </a:lnTo>
                <a:lnTo>
                  <a:pt x="2586377" y="410960"/>
                </a:lnTo>
                <a:lnTo>
                  <a:pt x="2563487" y="426394"/>
                </a:lnTo>
                <a:lnTo>
                  <a:pt x="2535466" y="432053"/>
                </a:lnTo>
                <a:lnTo>
                  <a:pt x="72007" y="432053"/>
                </a:lnTo>
                <a:lnTo>
                  <a:pt x="43979" y="426394"/>
                </a:lnTo>
                <a:lnTo>
                  <a:pt x="21090" y="410960"/>
                </a:lnTo>
                <a:lnTo>
                  <a:pt x="5658" y="388071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375916" y="5637276"/>
            <a:ext cx="527304" cy="31089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447544" y="5614416"/>
            <a:ext cx="381000" cy="3124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62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8" y="194025"/>
                </a:lnTo>
                <a:lnTo>
                  <a:pt x="10544" y="205470"/>
                </a:lnTo>
                <a:lnTo>
                  <a:pt x="21988" y="213185"/>
                </a:lnTo>
                <a:lnTo>
                  <a:pt x="36004" y="216014"/>
                </a:lnTo>
                <a:lnTo>
                  <a:pt x="396062" y="216014"/>
                </a:lnTo>
                <a:lnTo>
                  <a:pt x="410036" y="213185"/>
                </a:lnTo>
                <a:lnTo>
                  <a:pt x="421462" y="205470"/>
                </a:lnTo>
                <a:lnTo>
                  <a:pt x="429173" y="194025"/>
                </a:lnTo>
                <a:lnTo>
                  <a:pt x="432003" y="180009"/>
                </a:lnTo>
                <a:lnTo>
                  <a:pt x="432003" y="35991"/>
                </a:lnTo>
                <a:lnTo>
                  <a:pt x="429173" y="21983"/>
                </a:lnTo>
                <a:lnTo>
                  <a:pt x="421462" y="10542"/>
                </a:lnTo>
                <a:lnTo>
                  <a:pt x="410036" y="2828"/>
                </a:lnTo>
                <a:lnTo>
                  <a:pt x="3960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8" y="21983"/>
                </a:lnTo>
                <a:lnTo>
                  <a:pt x="10544" y="10542"/>
                </a:lnTo>
                <a:lnTo>
                  <a:pt x="21988" y="2828"/>
                </a:lnTo>
                <a:lnTo>
                  <a:pt x="36004" y="0"/>
                </a:lnTo>
                <a:lnTo>
                  <a:pt x="396062" y="0"/>
                </a:lnTo>
                <a:lnTo>
                  <a:pt x="410036" y="2828"/>
                </a:lnTo>
                <a:lnTo>
                  <a:pt x="421462" y="10542"/>
                </a:lnTo>
                <a:lnTo>
                  <a:pt x="429173" y="21983"/>
                </a:lnTo>
                <a:lnTo>
                  <a:pt x="432003" y="35991"/>
                </a:lnTo>
                <a:lnTo>
                  <a:pt x="432003" y="180009"/>
                </a:lnTo>
                <a:lnTo>
                  <a:pt x="429173" y="194025"/>
                </a:lnTo>
                <a:lnTo>
                  <a:pt x="421462" y="205470"/>
                </a:lnTo>
                <a:lnTo>
                  <a:pt x="410036" y="213185"/>
                </a:lnTo>
                <a:lnTo>
                  <a:pt x="396062" y="216014"/>
                </a:lnTo>
                <a:lnTo>
                  <a:pt x="36004" y="216014"/>
                </a:lnTo>
                <a:lnTo>
                  <a:pt x="21988" y="213185"/>
                </a:lnTo>
                <a:lnTo>
                  <a:pt x="10544" y="205470"/>
                </a:lnTo>
                <a:lnTo>
                  <a:pt x="2828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528762" y="5333238"/>
            <a:ext cx="233172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ABCDscore </a:t>
            </a:r>
            <a:r>
              <a:rPr sz="12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&gt;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4?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0335">
              <a:tabLst>
                <a:tab pos="1053465" algn="l"/>
              </a:tabLst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0855" marR="5080" indent="-173990"/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Dimettere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a domicilio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con visita  neurologica</a:t>
            </a: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ambulatorisle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827019" y="2202179"/>
            <a:ext cx="2441448" cy="359054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009645" y="3950209"/>
            <a:ext cx="85343" cy="853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878708" y="2225549"/>
            <a:ext cx="2346960" cy="3495675"/>
          </a:xfrm>
          <a:custGeom>
            <a:avLst/>
            <a:gdLst/>
            <a:ahLst/>
            <a:cxnLst/>
            <a:rect l="l" t="t" r="r" b="b"/>
            <a:pathLst>
              <a:path w="2346960" h="3495675">
                <a:moveTo>
                  <a:pt x="0" y="3495497"/>
                </a:moveTo>
                <a:lnTo>
                  <a:pt x="39635" y="3457608"/>
                </a:lnTo>
                <a:lnTo>
                  <a:pt x="80190" y="3420533"/>
                </a:lnTo>
                <a:lnTo>
                  <a:pt x="120271" y="3383053"/>
                </a:lnTo>
                <a:lnTo>
                  <a:pt x="158479" y="3343948"/>
                </a:lnTo>
                <a:lnTo>
                  <a:pt x="193421" y="3302000"/>
                </a:lnTo>
                <a:lnTo>
                  <a:pt x="217326" y="3269672"/>
                </a:lnTo>
                <a:lnTo>
                  <a:pt x="228266" y="3255311"/>
                </a:lnTo>
                <a:lnTo>
                  <a:pt x="239944" y="3243117"/>
                </a:lnTo>
                <a:lnTo>
                  <a:pt x="266065" y="3217291"/>
                </a:lnTo>
                <a:lnTo>
                  <a:pt x="271817" y="3205033"/>
                </a:lnTo>
                <a:lnTo>
                  <a:pt x="290195" y="3168904"/>
                </a:lnTo>
                <a:lnTo>
                  <a:pt x="353589" y="3116532"/>
                </a:lnTo>
                <a:lnTo>
                  <a:pt x="400176" y="3090164"/>
                </a:lnTo>
                <a:lnTo>
                  <a:pt x="423248" y="3080041"/>
                </a:lnTo>
                <a:lnTo>
                  <a:pt x="456586" y="3063964"/>
                </a:lnTo>
                <a:lnTo>
                  <a:pt x="507999" y="3035935"/>
                </a:lnTo>
                <a:lnTo>
                  <a:pt x="520400" y="3027384"/>
                </a:lnTo>
                <a:lnTo>
                  <a:pt x="532050" y="3017631"/>
                </a:lnTo>
                <a:lnTo>
                  <a:pt x="543772" y="3007949"/>
                </a:lnTo>
                <a:lnTo>
                  <a:pt x="556386" y="2999613"/>
                </a:lnTo>
                <a:lnTo>
                  <a:pt x="577050" y="2989544"/>
                </a:lnTo>
                <a:lnTo>
                  <a:pt x="598344" y="2980785"/>
                </a:lnTo>
                <a:lnTo>
                  <a:pt x="619805" y="2972359"/>
                </a:lnTo>
                <a:lnTo>
                  <a:pt x="640968" y="2963291"/>
                </a:lnTo>
                <a:lnTo>
                  <a:pt x="665216" y="2951194"/>
                </a:lnTo>
                <a:lnTo>
                  <a:pt x="689117" y="2938430"/>
                </a:lnTo>
                <a:lnTo>
                  <a:pt x="713138" y="2926000"/>
                </a:lnTo>
                <a:lnTo>
                  <a:pt x="737742" y="2914904"/>
                </a:lnTo>
                <a:lnTo>
                  <a:pt x="777400" y="2899179"/>
                </a:lnTo>
                <a:lnTo>
                  <a:pt x="818880" y="2881979"/>
                </a:lnTo>
                <a:lnTo>
                  <a:pt x="859097" y="2863111"/>
                </a:lnTo>
                <a:lnTo>
                  <a:pt x="894968" y="2842387"/>
                </a:lnTo>
                <a:lnTo>
                  <a:pt x="1040129" y="2745613"/>
                </a:lnTo>
                <a:lnTo>
                  <a:pt x="1064196" y="2729114"/>
                </a:lnTo>
                <a:lnTo>
                  <a:pt x="1075213" y="2722022"/>
                </a:lnTo>
                <a:lnTo>
                  <a:pt x="1086850" y="2717645"/>
                </a:lnTo>
                <a:lnTo>
                  <a:pt x="1112773" y="2709291"/>
                </a:lnTo>
                <a:lnTo>
                  <a:pt x="1140477" y="2688732"/>
                </a:lnTo>
                <a:lnTo>
                  <a:pt x="1195980" y="2647568"/>
                </a:lnTo>
                <a:lnTo>
                  <a:pt x="1257936" y="2588107"/>
                </a:lnTo>
                <a:lnTo>
                  <a:pt x="1298600" y="2546573"/>
                </a:lnTo>
                <a:lnTo>
                  <a:pt x="1336651" y="2521983"/>
                </a:lnTo>
                <a:lnTo>
                  <a:pt x="1342326" y="2515473"/>
                </a:lnTo>
                <a:lnTo>
                  <a:pt x="1348097" y="2509129"/>
                </a:lnTo>
                <a:lnTo>
                  <a:pt x="1409239" y="2476769"/>
                </a:lnTo>
                <a:lnTo>
                  <a:pt x="1463421" y="2455291"/>
                </a:lnTo>
                <a:lnTo>
                  <a:pt x="1508801" y="2446004"/>
                </a:lnTo>
                <a:lnTo>
                  <a:pt x="1523999" y="2443226"/>
                </a:lnTo>
                <a:lnTo>
                  <a:pt x="1532870" y="2436792"/>
                </a:lnTo>
                <a:lnTo>
                  <a:pt x="1541621" y="2430145"/>
                </a:lnTo>
                <a:lnTo>
                  <a:pt x="1550610" y="2423973"/>
                </a:lnTo>
                <a:lnTo>
                  <a:pt x="1560195" y="2418969"/>
                </a:lnTo>
                <a:lnTo>
                  <a:pt x="1612610" y="2398831"/>
                </a:lnTo>
                <a:lnTo>
                  <a:pt x="1642348" y="2389972"/>
                </a:lnTo>
                <a:lnTo>
                  <a:pt x="1661601" y="2385136"/>
                </a:lnTo>
                <a:lnTo>
                  <a:pt x="1682562" y="2377069"/>
                </a:lnTo>
                <a:lnTo>
                  <a:pt x="1717421" y="2358516"/>
                </a:lnTo>
                <a:lnTo>
                  <a:pt x="1726596" y="2352514"/>
                </a:lnTo>
                <a:lnTo>
                  <a:pt x="1735391" y="2345928"/>
                </a:lnTo>
                <a:lnTo>
                  <a:pt x="1744281" y="2339603"/>
                </a:lnTo>
                <a:lnTo>
                  <a:pt x="1798827" y="2318353"/>
                </a:lnTo>
                <a:lnTo>
                  <a:pt x="1826387" y="2310129"/>
                </a:lnTo>
                <a:lnTo>
                  <a:pt x="1874121" y="2272938"/>
                </a:lnTo>
                <a:lnTo>
                  <a:pt x="1897917" y="2252870"/>
                </a:lnTo>
                <a:lnTo>
                  <a:pt x="1911142" y="2242939"/>
                </a:lnTo>
                <a:lnTo>
                  <a:pt x="1927166" y="2236161"/>
                </a:lnTo>
                <a:lnTo>
                  <a:pt x="1959355" y="2225547"/>
                </a:lnTo>
                <a:lnTo>
                  <a:pt x="1978779" y="2208268"/>
                </a:lnTo>
                <a:lnTo>
                  <a:pt x="2017577" y="2173755"/>
                </a:lnTo>
                <a:lnTo>
                  <a:pt x="2080387" y="2056129"/>
                </a:lnTo>
                <a:lnTo>
                  <a:pt x="2086181" y="2031888"/>
                </a:lnTo>
                <a:lnTo>
                  <a:pt x="2089191" y="2019786"/>
                </a:lnTo>
                <a:lnTo>
                  <a:pt x="2092452" y="2007743"/>
                </a:lnTo>
                <a:lnTo>
                  <a:pt x="2095480" y="1998694"/>
                </a:lnTo>
                <a:lnTo>
                  <a:pt x="2098960" y="1989740"/>
                </a:lnTo>
                <a:lnTo>
                  <a:pt x="2102203" y="1980739"/>
                </a:lnTo>
                <a:lnTo>
                  <a:pt x="2113125" y="1919809"/>
                </a:lnTo>
                <a:lnTo>
                  <a:pt x="2120170" y="1871669"/>
                </a:lnTo>
                <a:lnTo>
                  <a:pt x="2126059" y="1825434"/>
                </a:lnTo>
                <a:lnTo>
                  <a:pt x="2131196" y="1779411"/>
                </a:lnTo>
                <a:lnTo>
                  <a:pt x="2135987" y="1731906"/>
                </a:lnTo>
                <a:lnTo>
                  <a:pt x="2140839" y="1681226"/>
                </a:lnTo>
                <a:lnTo>
                  <a:pt x="2147157" y="1614725"/>
                </a:lnTo>
                <a:lnTo>
                  <a:pt x="2152904" y="1548129"/>
                </a:lnTo>
                <a:lnTo>
                  <a:pt x="2155878" y="1502755"/>
                </a:lnTo>
                <a:lnTo>
                  <a:pt x="2158317" y="1457356"/>
                </a:lnTo>
                <a:lnTo>
                  <a:pt x="2161065" y="1412005"/>
                </a:lnTo>
                <a:lnTo>
                  <a:pt x="2164968" y="1366774"/>
                </a:lnTo>
                <a:lnTo>
                  <a:pt x="2167195" y="1354552"/>
                </a:lnTo>
                <a:lnTo>
                  <a:pt x="2170588" y="1342532"/>
                </a:lnTo>
                <a:lnTo>
                  <a:pt x="2174220" y="1330537"/>
                </a:lnTo>
                <a:lnTo>
                  <a:pt x="2177161" y="1318387"/>
                </a:lnTo>
                <a:lnTo>
                  <a:pt x="2184245" y="1271402"/>
                </a:lnTo>
                <a:lnTo>
                  <a:pt x="2190210" y="1226931"/>
                </a:lnTo>
                <a:lnTo>
                  <a:pt x="2198699" y="1182816"/>
                </a:lnTo>
                <a:lnTo>
                  <a:pt x="2213355" y="1136903"/>
                </a:lnTo>
                <a:lnTo>
                  <a:pt x="2217824" y="1129811"/>
                </a:lnTo>
                <a:lnTo>
                  <a:pt x="2224055" y="1123886"/>
                </a:lnTo>
                <a:lnTo>
                  <a:pt x="2231001" y="1118437"/>
                </a:lnTo>
                <a:lnTo>
                  <a:pt x="2237613" y="1112774"/>
                </a:lnTo>
                <a:lnTo>
                  <a:pt x="2243098" y="1068549"/>
                </a:lnTo>
                <a:lnTo>
                  <a:pt x="2247033" y="1036725"/>
                </a:lnTo>
                <a:lnTo>
                  <a:pt x="2250073" y="1013126"/>
                </a:lnTo>
                <a:lnTo>
                  <a:pt x="2256069" y="973895"/>
                </a:lnTo>
                <a:lnTo>
                  <a:pt x="2266306" y="917451"/>
                </a:lnTo>
                <a:lnTo>
                  <a:pt x="2274644" y="872334"/>
                </a:lnTo>
                <a:lnTo>
                  <a:pt x="2286000" y="810387"/>
                </a:lnTo>
                <a:lnTo>
                  <a:pt x="2292484" y="777017"/>
                </a:lnTo>
                <a:lnTo>
                  <a:pt x="2299208" y="744124"/>
                </a:lnTo>
                <a:lnTo>
                  <a:pt x="2305359" y="711088"/>
                </a:lnTo>
                <a:lnTo>
                  <a:pt x="2314069" y="635862"/>
                </a:lnTo>
                <a:lnTo>
                  <a:pt x="2318874" y="576833"/>
                </a:lnTo>
                <a:lnTo>
                  <a:pt x="2323925" y="509508"/>
                </a:lnTo>
                <a:lnTo>
                  <a:pt x="2328606" y="443187"/>
                </a:lnTo>
                <a:lnTo>
                  <a:pt x="2332299" y="387175"/>
                </a:lnTo>
                <a:lnTo>
                  <a:pt x="2338468" y="246620"/>
                </a:lnTo>
                <a:lnTo>
                  <a:pt x="2342372" y="131524"/>
                </a:lnTo>
                <a:lnTo>
                  <a:pt x="2345299" y="38359"/>
                </a:lnTo>
                <a:lnTo>
                  <a:pt x="2346452" y="0"/>
                </a:lnTo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305556" y="5276089"/>
            <a:ext cx="252983" cy="8168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389377" y="5623560"/>
            <a:ext cx="85343" cy="853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144018" y="648042"/>
                </a:moveTo>
                <a:lnTo>
                  <a:pt x="0" y="648042"/>
                </a:lnTo>
                <a:lnTo>
                  <a:pt x="72009" y="720051"/>
                </a:lnTo>
                <a:lnTo>
                  <a:pt x="144018" y="648042"/>
                </a:lnTo>
                <a:close/>
              </a:path>
              <a:path w="144144" h="720089">
                <a:moveTo>
                  <a:pt x="108077" y="0"/>
                </a:moveTo>
                <a:lnTo>
                  <a:pt x="36068" y="0"/>
                </a:lnTo>
                <a:lnTo>
                  <a:pt x="36068" y="648042"/>
                </a:lnTo>
                <a:lnTo>
                  <a:pt x="108077" y="648042"/>
                </a:lnTo>
                <a:lnTo>
                  <a:pt x="108077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0" y="648042"/>
                </a:moveTo>
                <a:lnTo>
                  <a:pt x="36068" y="648042"/>
                </a:lnTo>
                <a:lnTo>
                  <a:pt x="36068" y="0"/>
                </a:lnTo>
                <a:lnTo>
                  <a:pt x="108077" y="0"/>
                </a:lnTo>
                <a:lnTo>
                  <a:pt x="108077" y="648042"/>
                </a:lnTo>
                <a:lnTo>
                  <a:pt x="144018" y="648042"/>
                </a:lnTo>
                <a:lnTo>
                  <a:pt x="72009" y="720051"/>
                </a:lnTo>
                <a:lnTo>
                  <a:pt x="0" y="64804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560564" y="4197097"/>
            <a:ext cx="1895856" cy="45415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583424" y="4154423"/>
            <a:ext cx="1662683" cy="4953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608190" y="4221099"/>
            <a:ext cx="1800225" cy="360045"/>
          </a:xfrm>
          <a:custGeom>
            <a:avLst/>
            <a:gdLst/>
            <a:ahLst/>
            <a:cxnLst/>
            <a:rect l="l" t="t" r="r" b="b"/>
            <a:pathLst>
              <a:path w="1800225" h="360045">
                <a:moveTo>
                  <a:pt x="1740154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299974"/>
                </a:lnTo>
                <a:lnTo>
                  <a:pt x="4704" y="323343"/>
                </a:lnTo>
                <a:lnTo>
                  <a:pt x="17541" y="342439"/>
                </a:lnTo>
                <a:lnTo>
                  <a:pt x="36593" y="355320"/>
                </a:lnTo>
                <a:lnTo>
                  <a:pt x="59944" y="360044"/>
                </a:lnTo>
                <a:lnTo>
                  <a:pt x="1740154" y="360044"/>
                </a:lnTo>
                <a:lnTo>
                  <a:pt x="1763523" y="355320"/>
                </a:lnTo>
                <a:lnTo>
                  <a:pt x="1782619" y="342439"/>
                </a:lnTo>
                <a:lnTo>
                  <a:pt x="1795500" y="323343"/>
                </a:lnTo>
                <a:lnTo>
                  <a:pt x="1800225" y="299974"/>
                </a:lnTo>
                <a:lnTo>
                  <a:pt x="1800225" y="59943"/>
                </a:lnTo>
                <a:lnTo>
                  <a:pt x="1795500" y="36593"/>
                </a:lnTo>
                <a:lnTo>
                  <a:pt x="1782619" y="17541"/>
                </a:lnTo>
                <a:lnTo>
                  <a:pt x="1763523" y="4704"/>
                </a:lnTo>
                <a:lnTo>
                  <a:pt x="17401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632082" y="4197477"/>
            <a:ext cx="175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Emicrania Basilare</a:t>
            </a:r>
            <a:r>
              <a:rPr sz="12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1739264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3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Vertigine</a:t>
            </a:r>
            <a:r>
              <a:rPr sz="1200" b="1" u="sng" spc="-90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Emicranica?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632191" y="4628389"/>
            <a:ext cx="1175004" cy="4556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659624" y="4585715"/>
            <a:ext cx="1123187" cy="4953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680198" y="4653154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4" h="360045">
                <a:moveTo>
                  <a:pt x="1020063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04" y="323343"/>
                </a:lnTo>
                <a:lnTo>
                  <a:pt x="17541" y="342439"/>
                </a:lnTo>
                <a:lnTo>
                  <a:pt x="36593" y="355320"/>
                </a:lnTo>
                <a:lnTo>
                  <a:pt x="59943" y="360045"/>
                </a:lnTo>
                <a:lnTo>
                  <a:pt x="1020063" y="360045"/>
                </a:lnTo>
                <a:lnTo>
                  <a:pt x="1043433" y="355320"/>
                </a:lnTo>
                <a:lnTo>
                  <a:pt x="1062529" y="342439"/>
                </a:lnTo>
                <a:lnTo>
                  <a:pt x="1075410" y="323343"/>
                </a:lnTo>
                <a:lnTo>
                  <a:pt x="1080134" y="299974"/>
                </a:lnTo>
                <a:lnTo>
                  <a:pt x="1080134" y="59944"/>
                </a:lnTo>
                <a:lnTo>
                  <a:pt x="1075410" y="36593"/>
                </a:lnTo>
                <a:lnTo>
                  <a:pt x="1062529" y="17541"/>
                </a:lnTo>
                <a:lnTo>
                  <a:pt x="1043433" y="4704"/>
                </a:lnTo>
                <a:lnTo>
                  <a:pt x="102006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680198" y="4653154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4" h="36004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1020063" y="0"/>
                </a:lnTo>
                <a:lnTo>
                  <a:pt x="1043433" y="4704"/>
                </a:lnTo>
                <a:lnTo>
                  <a:pt x="1062529" y="17541"/>
                </a:lnTo>
                <a:lnTo>
                  <a:pt x="1075410" y="36593"/>
                </a:lnTo>
                <a:lnTo>
                  <a:pt x="1080134" y="59944"/>
                </a:lnTo>
                <a:lnTo>
                  <a:pt x="1080134" y="299974"/>
                </a:lnTo>
                <a:lnTo>
                  <a:pt x="1075410" y="323343"/>
                </a:lnTo>
                <a:lnTo>
                  <a:pt x="1062529" y="342439"/>
                </a:lnTo>
                <a:lnTo>
                  <a:pt x="1043433" y="355320"/>
                </a:lnTo>
                <a:lnTo>
                  <a:pt x="1020063" y="360045"/>
                </a:lnTo>
                <a:lnTo>
                  <a:pt x="59943" y="360045"/>
                </a:lnTo>
                <a:lnTo>
                  <a:pt x="36593" y="355320"/>
                </a:lnTo>
                <a:lnTo>
                  <a:pt x="17541" y="342439"/>
                </a:lnTo>
                <a:lnTo>
                  <a:pt x="470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781926" y="4629657"/>
            <a:ext cx="879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NO,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ricovero 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z="1200" b="1" spc="-10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Neurologia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805672" y="4628389"/>
            <a:ext cx="1862327" cy="4556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924543" y="4585715"/>
            <a:ext cx="1691640" cy="4953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853424" y="4653154"/>
            <a:ext cx="1800225" cy="360045"/>
          </a:xfrm>
          <a:custGeom>
            <a:avLst/>
            <a:gdLst/>
            <a:ahLst/>
            <a:cxnLst/>
            <a:rect l="l" t="t" r="r" b="b"/>
            <a:pathLst>
              <a:path w="1800225" h="360045">
                <a:moveTo>
                  <a:pt x="1740280" y="0"/>
                </a:moveTo>
                <a:lnTo>
                  <a:pt x="60071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1" y="360045"/>
                </a:lnTo>
                <a:lnTo>
                  <a:pt x="1740280" y="360045"/>
                </a:lnTo>
                <a:lnTo>
                  <a:pt x="1763631" y="355320"/>
                </a:lnTo>
                <a:lnTo>
                  <a:pt x="1782683" y="342439"/>
                </a:lnTo>
                <a:lnTo>
                  <a:pt x="1795520" y="323343"/>
                </a:lnTo>
                <a:lnTo>
                  <a:pt x="1800225" y="299974"/>
                </a:lnTo>
                <a:lnTo>
                  <a:pt x="1800225" y="59944"/>
                </a:lnTo>
                <a:lnTo>
                  <a:pt x="1795520" y="36593"/>
                </a:lnTo>
                <a:lnTo>
                  <a:pt x="1782683" y="17541"/>
                </a:lnTo>
                <a:lnTo>
                  <a:pt x="1763631" y="4704"/>
                </a:lnTo>
                <a:lnTo>
                  <a:pt x="174028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877424" y="4629657"/>
            <a:ext cx="175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SI, </a:t>
            </a: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dimettere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spc="-9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inviare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tabLst>
                <a:tab pos="381635" algn="l"/>
                <a:tab pos="1726564" algn="l"/>
              </a:tabLst>
            </a:pPr>
            <a:r>
              <a:rPr sz="1200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b="1" u="sng" spc="-10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all’ambulatorio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113020" y="2756917"/>
            <a:ext cx="958596" cy="4541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134356" y="2714244"/>
            <a:ext cx="905255" cy="4953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159884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804163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24" y="323397"/>
                </a:lnTo>
                <a:lnTo>
                  <a:pt x="17605" y="342455"/>
                </a:lnTo>
                <a:lnTo>
                  <a:pt x="36701" y="355322"/>
                </a:lnTo>
                <a:lnTo>
                  <a:pt x="60070" y="360044"/>
                </a:lnTo>
                <a:lnTo>
                  <a:pt x="804163" y="360044"/>
                </a:lnTo>
                <a:lnTo>
                  <a:pt x="827460" y="355322"/>
                </a:lnTo>
                <a:lnTo>
                  <a:pt x="846518" y="342455"/>
                </a:lnTo>
                <a:lnTo>
                  <a:pt x="859385" y="323397"/>
                </a:lnTo>
                <a:lnTo>
                  <a:pt x="864107" y="300100"/>
                </a:lnTo>
                <a:lnTo>
                  <a:pt x="864107" y="60070"/>
                </a:lnTo>
                <a:lnTo>
                  <a:pt x="859385" y="36701"/>
                </a:lnTo>
                <a:lnTo>
                  <a:pt x="846518" y="17605"/>
                </a:lnTo>
                <a:lnTo>
                  <a:pt x="827460" y="4724"/>
                </a:lnTo>
                <a:lnTo>
                  <a:pt x="80416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159884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60070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804163" y="0"/>
                </a:lnTo>
                <a:lnTo>
                  <a:pt x="827460" y="4724"/>
                </a:lnTo>
                <a:lnTo>
                  <a:pt x="846518" y="17605"/>
                </a:lnTo>
                <a:lnTo>
                  <a:pt x="859385" y="36701"/>
                </a:lnTo>
                <a:lnTo>
                  <a:pt x="864107" y="60070"/>
                </a:lnTo>
                <a:lnTo>
                  <a:pt x="864107" y="300100"/>
                </a:lnTo>
                <a:lnTo>
                  <a:pt x="859385" y="323397"/>
                </a:lnTo>
                <a:lnTo>
                  <a:pt x="846518" y="342455"/>
                </a:lnTo>
                <a:lnTo>
                  <a:pt x="827460" y="355322"/>
                </a:lnTo>
                <a:lnTo>
                  <a:pt x="804163" y="360044"/>
                </a:lnTo>
                <a:lnTo>
                  <a:pt x="60070" y="360044"/>
                </a:lnTo>
                <a:lnTo>
                  <a:pt x="36701" y="355322"/>
                </a:lnTo>
                <a:lnTo>
                  <a:pt x="17605" y="342455"/>
                </a:lnTo>
                <a:lnTo>
                  <a:pt x="4724" y="323397"/>
                </a:lnTo>
                <a:lnTo>
                  <a:pt x="0" y="300100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256658" y="2757042"/>
            <a:ext cx="598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120384" y="2756917"/>
            <a:ext cx="958596" cy="4541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143244" y="2714244"/>
            <a:ext cx="841248" cy="4953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168010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804037" y="0"/>
                </a:moveTo>
                <a:lnTo>
                  <a:pt x="59943" y="0"/>
                </a:lnTo>
                <a:lnTo>
                  <a:pt x="36647" y="4724"/>
                </a:lnTo>
                <a:lnTo>
                  <a:pt x="17589" y="17605"/>
                </a:lnTo>
                <a:lnTo>
                  <a:pt x="4722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22" y="323397"/>
                </a:lnTo>
                <a:lnTo>
                  <a:pt x="17589" y="342455"/>
                </a:lnTo>
                <a:lnTo>
                  <a:pt x="36647" y="355322"/>
                </a:lnTo>
                <a:lnTo>
                  <a:pt x="59943" y="360044"/>
                </a:lnTo>
                <a:lnTo>
                  <a:pt x="804037" y="360044"/>
                </a:lnTo>
                <a:lnTo>
                  <a:pt x="827406" y="355322"/>
                </a:lnTo>
                <a:lnTo>
                  <a:pt x="846502" y="342455"/>
                </a:lnTo>
                <a:lnTo>
                  <a:pt x="859383" y="323397"/>
                </a:lnTo>
                <a:lnTo>
                  <a:pt x="864107" y="300100"/>
                </a:lnTo>
                <a:lnTo>
                  <a:pt x="864107" y="60070"/>
                </a:lnTo>
                <a:lnTo>
                  <a:pt x="859383" y="36701"/>
                </a:lnTo>
                <a:lnTo>
                  <a:pt x="846502" y="17605"/>
                </a:lnTo>
                <a:lnTo>
                  <a:pt x="827406" y="4724"/>
                </a:lnTo>
                <a:lnTo>
                  <a:pt x="80403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168010" y="2780920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60070"/>
                </a:moveTo>
                <a:lnTo>
                  <a:pt x="4722" y="36701"/>
                </a:lnTo>
                <a:lnTo>
                  <a:pt x="17589" y="17605"/>
                </a:lnTo>
                <a:lnTo>
                  <a:pt x="36647" y="4724"/>
                </a:lnTo>
                <a:lnTo>
                  <a:pt x="59943" y="0"/>
                </a:lnTo>
                <a:lnTo>
                  <a:pt x="804037" y="0"/>
                </a:lnTo>
                <a:lnTo>
                  <a:pt x="827406" y="4724"/>
                </a:lnTo>
                <a:lnTo>
                  <a:pt x="846502" y="17605"/>
                </a:lnTo>
                <a:lnTo>
                  <a:pt x="859383" y="36701"/>
                </a:lnTo>
                <a:lnTo>
                  <a:pt x="864107" y="60070"/>
                </a:lnTo>
                <a:lnTo>
                  <a:pt x="864107" y="300100"/>
                </a:lnTo>
                <a:lnTo>
                  <a:pt x="859383" y="323397"/>
                </a:lnTo>
                <a:lnTo>
                  <a:pt x="846502" y="342455"/>
                </a:lnTo>
                <a:lnTo>
                  <a:pt x="827406" y="355322"/>
                </a:lnTo>
                <a:lnTo>
                  <a:pt x="804037" y="360044"/>
                </a:lnTo>
                <a:lnTo>
                  <a:pt x="59943" y="360044"/>
                </a:lnTo>
                <a:lnTo>
                  <a:pt x="36647" y="355322"/>
                </a:lnTo>
                <a:lnTo>
                  <a:pt x="17589" y="342455"/>
                </a:lnTo>
                <a:lnTo>
                  <a:pt x="4722" y="323397"/>
                </a:lnTo>
                <a:lnTo>
                  <a:pt x="0" y="300100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864097" y="2382773"/>
            <a:ext cx="999490" cy="582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HINTS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413384">
              <a:spcBef>
                <a:spcPts val="103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298438" y="2939922"/>
            <a:ext cx="541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centrale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113020" y="3188208"/>
            <a:ext cx="958596" cy="67055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145024" y="3162300"/>
            <a:ext cx="832103" cy="67818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159884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768095" y="0"/>
                </a:moveTo>
                <a:lnTo>
                  <a:pt x="96012" y="0"/>
                </a:lnTo>
                <a:lnTo>
                  <a:pt x="58668" y="7536"/>
                </a:lnTo>
                <a:lnTo>
                  <a:pt x="28146" y="28098"/>
                </a:lnTo>
                <a:lnTo>
                  <a:pt x="7554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54" y="517403"/>
                </a:lnTo>
                <a:lnTo>
                  <a:pt x="28146" y="547925"/>
                </a:lnTo>
                <a:lnTo>
                  <a:pt x="58668" y="568517"/>
                </a:lnTo>
                <a:lnTo>
                  <a:pt x="96012" y="576071"/>
                </a:lnTo>
                <a:lnTo>
                  <a:pt x="768095" y="576071"/>
                </a:lnTo>
                <a:lnTo>
                  <a:pt x="805493" y="568517"/>
                </a:lnTo>
                <a:lnTo>
                  <a:pt x="836009" y="547925"/>
                </a:lnTo>
                <a:lnTo>
                  <a:pt x="856571" y="517403"/>
                </a:lnTo>
                <a:lnTo>
                  <a:pt x="864107" y="480059"/>
                </a:lnTo>
                <a:lnTo>
                  <a:pt x="864107" y="96012"/>
                </a:lnTo>
                <a:lnTo>
                  <a:pt x="856571" y="58614"/>
                </a:lnTo>
                <a:lnTo>
                  <a:pt x="836009" y="28098"/>
                </a:lnTo>
                <a:lnTo>
                  <a:pt x="805493" y="7536"/>
                </a:lnTo>
                <a:lnTo>
                  <a:pt x="7680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159884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0" y="96012"/>
                </a:moveTo>
                <a:lnTo>
                  <a:pt x="7554" y="58614"/>
                </a:lnTo>
                <a:lnTo>
                  <a:pt x="28146" y="28098"/>
                </a:lnTo>
                <a:lnTo>
                  <a:pt x="58668" y="7536"/>
                </a:lnTo>
                <a:lnTo>
                  <a:pt x="96012" y="0"/>
                </a:lnTo>
                <a:lnTo>
                  <a:pt x="768095" y="0"/>
                </a:lnTo>
                <a:lnTo>
                  <a:pt x="805493" y="7536"/>
                </a:lnTo>
                <a:lnTo>
                  <a:pt x="836009" y="28098"/>
                </a:lnTo>
                <a:lnTo>
                  <a:pt x="856571" y="58614"/>
                </a:lnTo>
                <a:lnTo>
                  <a:pt x="864107" y="96012"/>
                </a:lnTo>
                <a:lnTo>
                  <a:pt x="864107" y="480059"/>
                </a:lnTo>
                <a:lnTo>
                  <a:pt x="856571" y="517403"/>
                </a:lnTo>
                <a:lnTo>
                  <a:pt x="836009" y="547925"/>
                </a:lnTo>
                <a:lnTo>
                  <a:pt x="805493" y="568517"/>
                </a:lnTo>
                <a:lnTo>
                  <a:pt x="768095" y="576071"/>
                </a:lnTo>
                <a:lnTo>
                  <a:pt x="96012" y="576071"/>
                </a:lnTo>
                <a:lnTo>
                  <a:pt x="58668" y="568517"/>
                </a:lnTo>
                <a:lnTo>
                  <a:pt x="28146" y="547925"/>
                </a:lnTo>
                <a:lnTo>
                  <a:pt x="7554" y="517403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267326" y="2856991"/>
            <a:ext cx="652145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45300"/>
              </a:lnSpc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ri</a:t>
            </a:r>
            <a:r>
              <a:rPr sz="1200" b="1" spc="-2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ri</a:t>
            </a: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a 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Presa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102235"/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z="1200" b="1" spc="-9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carico  ORL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120384" y="3188208"/>
            <a:ext cx="958596" cy="6705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170676" y="3253740"/>
            <a:ext cx="858012" cy="4953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168010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768095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36" y="517403"/>
                </a:lnTo>
                <a:lnTo>
                  <a:pt x="28098" y="547925"/>
                </a:lnTo>
                <a:lnTo>
                  <a:pt x="58614" y="568517"/>
                </a:lnTo>
                <a:lnTo>
                  <a:pt x="96012" y="576071"/>
                </a:lnTo>
                <a:lnTo>
                  <a:pt x="768095" y="576071"/>
                </a:lnTo>
                <a:lnTo>
                  <a:pt x="805439" y="568517"/>
                </a:lnTo>
                <a:lnTo>
                  <a:pt x="835961" y="547925"/>
                </a:lnTo>
                <a:lnTo>
                  <a:pt x="856553" y="517403"/>
                </a:lnTo>
                <a:lnTo>
                  <a:pt x="864107" y="480059"/>
                </a:lnTo>
                <a:lnTo>
                  <a:pt x="864107" y="96012"/>
                </a:lnTo>
                <a:lnTo>
                  <a:pt x="856553" y="58614"/>
                </a:lnTo>
                <a:lnTo>
                  <a:pt x="835961" y="28098"/>
                </a:lnTo>
                <a:lnTo>
                  <a:pt x="805439" y="7536"/>
                </a:lnTo>
                <a:lnTo>
                  <a:pt x="7680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168010" y="3212973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0" y="96012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lnTo>
                  <a:pt x="768095" y="0"/>
                </a:lnTo>
                <a:lnTo>
                  <a:pt x="805439" y="7536"/>
                </a:lnTo>
                <a:lnTo>
                  <a:pt x="835961" y="28098"/>
                </a:lnTo>
                <a:lnTo>
                  <a:pt x="856553" y="58614"/>
                </a:lnTo>
                <a:lnTo>
                  <a:pt x="864107" y="96012"/>
                </a:lnTo>
                <a:lnTo>
                  <a:pt x="864107" y="480059"/>
                </a:lnTo>
                <a:lnTo>
                  <a:pt x="856553" y="517403"/>
                </a:lnTo>
                <a:lnTo>
                  <a:pt x="835961" y="547925"/>
                </a:lnTo>
                <a:lnTo>
                  <a:pt x="805439" y="568517"/>
                </a:lnTo>
                <a:lnTo>
                  <a:pt x="768095" y="576071"/>
                </a:lnTo>
                <a:lnTo>
                  <a:pt x="96012" y="576071"/>
                </a:lnTo>
                <a:lnTo>
                  <a:pt x="58614" y="568517"/>
                </a:lnTo>
                <a:lnTo>
                  <a:pt x="28098" y="547925"/>
                </a:lnTo>
                <a:lnTo>
                  <a:pt x="7536" y="517403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292722" y="3297173"/>
            <a:ext cx="61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Neuro 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mmag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615940" y="3835909"/>
            <a:ext cx="950976" cy="45567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747003" y="3838955"/>
            <a:ext cx="688848" cy="3901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663946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795654" y="0"/>
                </a:moveTo>
                <a:lnTo>
                  <a:pt x="60070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5"/>
                </a:lnTo>
                <a:lnTo>
                  <a:pt x="795654" y="360045"/>
                </a:lnTo>
                <a:lnTo>
                  <a:pt x="819024" y="355320"/>
                </a:lnTo>
                <a:lnTo>
                  <a:pt x="838120" y="342439"/>
                </a:lnTo>
                <a:lnTo>
                  <a:pt x="851001" y="323343"/>
                </a:lnTo>
                <a:lnTo>
                  <a:pt x="855726" y="299974"/>
                </a:lnTo>
                <a:lnTo>
                  <a:pt x="855726" y="59944"/>
                </a:lnTo>
                <a:lnTo>
                  <a:pt x="851001" y="36593"/>
                </a:lnTo>
                <a:lnTo>
                  <a:pt x="838120" y="17541"/>
                </a:lnTo>
                <a:lnTo>
                  <a:pt x="819024" y="4704"/>
                </a:lnTo>
                <a:lnTo>
                  <a:pt x="7956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663946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0" y="59944"/>
                </a:moveTo>
                <a:lnTo>
                  <a:pt x="4724" y="36593"/>
                </a:lnTo>
                <a:lnTo>
                  <a:pt x="17605" y="17541"/>
                </a:lnTo>
                <a:lnTo>
                  <a:pt x="36701" y="4704"/>
                </a:lnTo>
                <a:lnTo>
                  <a:pt x="60070" y="0"/>
                </a:lnTo>
                <a:lnTo>
                  <a:pt x="795654" y="0"/>
                </a:lnTo>
                <a:lnTo>
                  <a:pt x="819024" y="4704"/>
                </a:lnTo>
                <a:lnTo>
                  <a:pt x="838120" y="17541"/>
                </a:lnTo>
                <a:lnTo>
                  <a:pt x="851001" y="36593"/>
                </a:lnTo>
                <a:lnTo>
                  <a:pt x="855726" y="59944"/>
                </a:lnTo>
                <a:lnTo>
                  <a:pt x="855726" y="299974"/>
                </a:lnTo>
                <a:lnTo>
                  <a:pt x="851001" y="323343"/>
                </a:lnTo>
                <a:lnTo>
                  <a:pt x="838120" y="342439"/>
                </a:lnTo>
                <a:lnTo>
                  <a:pt x="819024" y="355320"/>
                </a:lnTo>
                <a:lnTo>
                  <a:pt x="795654" y="360045"/>
                </a:lnTo>
                <a:lnTo>
                  <a:pt x="60070" y="360045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900165" y="3895090"/>
            <a:ext cx="384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600" b="1" spc="-2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553201" y="3835909"/>
            <a:ext cx="949451" cy="45567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693408" y="3838955"/>
            <a:ext cx="670560" cy="3901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600063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795654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04" y="323343"/>
                </a:lnTo>
                <a:lnTo>
                  <a:pt x="17541" y="342439"/>
                </a:lnTo>
                <a:lnTo>
                  <a:pt x="36593" y="355320"/>
                </a:lnTo>
                <a:lnTo>
                  <a:pt x="59944" y="360045"/>
                </a:lnTo>
                <a:lnTo>
                  <a:pt x="795654" y="360045"/>
                </a:lnTo>
                <a:lnTo>
                  <a:pt x="819024" y="355320"/>
                </a:lnTo>
                <a:lnTo>
                  <a:pt x="838120" y="342439"/>
                </a:lnTo>
                <a:lnTo>
                  <a:pt x="851001" y="323343"/>
                </a:lnTo>
                <a:lnTo>
                  <a:pt x="855726" y="299974"/>
                </a:lnTo>
                <a:lnTo>
                  <a:pt x="855726" y="59944"/>
                </a:lnTo>
                <a:lnTo>
                  <a:pt x="851001" y="36593"/>
                </a:lnTo>
                <a:lnTo>
                  <a:pt x="838120" y="17541"/>
                </a:lnTo>
                <a:lnTo>
                  <a:pt x="819024" y="4704"/>
                </a:lnTo>
                <a:lnTo>
                  <a:pt x="7956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600063" y="3861054"/>
            <a:ext cx="855980" cy="360045"/>
          </a:xfrm>
          <a:custGeom>
            <a:avLst/>
            <a:gdLst/>
            <a:ahLst/>
            <a:cxnLst/>
            <a:rect l="l" t="t" r="r" b="b"/>
            <a:pathLst>
              <a:path w="855979" h="36004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4" y="0"/>
                </a:lnTo>
                <a:lnTo>
                  <a:pt x="795654" y="0"/>
                </a:lnTo>
                <a:lnTo>
                  <a:pt x="819024" y="4704"/>
                </a:lnTo>
                <a:lnTo>
                  <a:pt x="838120" y="17541"/>
                </a:lnTo>
                <a:lnTo>
                  <a:pt x="851001" y="36593"/>
                </a:lnTo>
                <a:lnTo>
                  <a:pt x="855726" y="59944"/>
                </a:lnTo>
                <a:lnTo>
                  <a:pt x="855726" y="299974"/>
                </a:lnTo>
                <a:lnTo>
                  <a:pt x="851001" y="323343"/>
                </a:lnTo>
                <a:lnTo>
                  <a:pt x="838120" y="342439"/>
                </a:lnTo>
                <a:lnTo>
                  <a:pt x="819024" y="355320"/>
                </a:lnTo>
                <a:lnTo>
                  <a:pt x="795654" y="360045"/>
                </a:lnTo>
                <a:lnTo>
                  <a:pt x="59944" y="360045"/>
                </a:lnTo>
                <a:lnTo>
                  <a:pt x="36593" y="355320"/>
                </a:lnTo>
                <a:lnTo>
                  <a:pt x="17541" y="342439"/>
                </a:lnTo>
                <a:lnTo>
                  <a:pt x="470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845301" y="3895090"/>
            <a:ext cx="366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401056" y="4268723"/>
            <a:ext cx="1175003" cy="52730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503164" y="4262628"/>
            <a:ext cx="989076" cy="4953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447920" y="4293108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5" h="432435">
                <a:moveTo>
                  <a:pt x="1008126" y="0"/>
                </a:moveTo>
                <a:lnTo>
                  <a:pt x="72008" y="0"/>
                </a:lnTo>
                <a:lnTo>
                  <a:pt x="43987" y="5661"/>
                </a:lnTo>
                <a:lnTo>
                  <a:pt x="21097" y="21097"/>
                </a:lnTo>
                <a:lnTo>
                  <a:pt x="5661" y="43987"/>
                </a:lnTo>
                <a:lnTo>
                  <a:pt x="0" y="72009"/>
                </a:lnTo>
                <a:lnTo>
                  <a:pt x="0" y="360045"/>
                </a:lnTo>
                <a:lnTo>
                  <a:pt x="5661" y="388066"/>
                </a:lnTo>
                <a:lnTo>
                  <a:pt x="21097" y="410956"/>
                </a:lnTo>
                <a:lnTo>
                  <a:pt x="43987" y="426392"/>
                </a:lnTo>
                <a:lnTo>
                  <a:pt x="72008" y="432054"/>
                </a:lnTo>
                <a:lnTo>
                  <a:pt x="1008126" y="432054"/>
                </a:lnTo>
                <a:lnTo>
                  <a:pt x="1036147" y="426392"/>
                </a:lnTo>
                <a:lnTo>
                  <a:pt x="1059037" y="410956"/>
                </a:lnTo>
                <a:lnTo>
                  <a:pt x="1074473" y="388066"/>
                </a:lnTo>
                <a:lnTo>
                  <a:pt x="1080134" y="360045"/>
                </a:lnTo>
                <a:lnTo>
                  <a:pt x="1080134" y="72009"/>
                </a:lnTo>
                <a:lnTo>
                  <a:pt x="1074473" y="43987"/>
                </a:lnTo>
                <a:lnTo>
                  <a:pt x="1059037" y="21097"/>
                </a:lnTo>
                <a:lnTo>
                  <a:pt x="1036147" y="5661"/>
                </a:lnTo>
                <a:lnTo>
                  <a:pt x="100812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447920" y="4293108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5" h="432435">
                <a:moveTo>
                  <a:pt x="0" y="72009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8" y="0"/>
                </a:lnTo>
                <a:lnTo>
                  <a:pt x="1008126" y="0"/>
                </a:lnTo>
                <a:lnTo>
                  <a:pt x="1036147" y="5661"/>
                </a:lnTo>
                <a:lnTo>
                  <a:pt x="1059037" y="21097"/>
                </a:lnTo>
                <a:lnTo>
                  <a:pt x="1074473" y="43987"/>
                </a:lnTo>
                <a:lnTo>
                  <a:pt x="1080134" y="72009"/>
                </a:lnTo>
                <a:lnTo>
                  <a:pt x="1080134" y="360045"/>
                </a:lnTo>
                <a:lnTo>
                  <a:pt x="1074473" y="388066"/>
                </a:lnTo>
                <a:lnTo>
                  <a:pt x="1059037" y="410956"/>
                </a:lnTo>
                <a:lnTo>
                  <a:pt x="1036147" y="426392"/>
                </a:lnTo>
                <a:lnTo>
                  <a:pt x="1008126" y="432054"/>
                </a:lnTo>
                <a:lnTo>
                  <a:pt x="72008" y="432054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625211" y="4305427"/>
            <a:ext cx="725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ricovero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  Neu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800000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ogia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7914132" y="3332989"/>
            <a:ext cx="252984" cy="81686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7997952" y="3678936"/>
            <a:ext cx="85344" cy="853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7968235" y="3356990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5" h="720089">
                <a:moveTo>
                  <a:pt x="144017" y="648081"/>
                </a:moveTo>
                <a:lnTo>
                  <a:pt x="0" y="648081"/>
                </a:lnTo>
                <a:lnTo>
                  <a:pt x="72009" y="720090"/>
                </a:lnTo>
                <a:lnTo>
                  <a:pt x="144017" y="648081"/>
                </a:lnTo>
                <a:close/>
              </a:path>
              <a:path w="144145" h="720089">
                <a:moveTo>
                  <a:pt x="107949" y="0"/>
                </a:moveTo>
                <a:lnTo>
                  <a:pt x="35940" y="0"/>
                </a:lnTo>
                <a:lnTo>
                  <a:pt x="35940" y="648081"/>
                </a:lnTo>
                <a:lnTo>
                  <a:pt x="107949" y="648081"/>
                </a:lnTo>
                <a:lnTo>
                  <a:pt x="10794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7968235" y="3356990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5" h="720089">
                <a:moveTo>
                  <a:pt x="0" y="648081"/>
                </a:moveTo>
                <a:lnTo>
                  <a:pt x="35940" y="648081"/>
                </a:lnTo>
                <a:lnTo>
                  <a:pt x="35940" y="0"/>
                </a:lnTo>
                <a:lnTo>
                  <a:pt x="107949" y="0"/>
                </a:lnTo>
                <a:lnTo>
                  <a:pt x="107949" y="648081"/>
                </a:lnTo>
                <a:lnTo>
                  <a:pt x="144017" y="648081"/>
                </a:lnTo>
                <a:lnTo>
                  <a:pt x="72009" y="720090"/>
                </a:lnTo>
                <a:lnTo>
                  <a:pt x="0" y="64808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32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4826" y="276161"/>
            <a:ext cx="8569325" cy="6392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595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2925" y="188977"/>
            <a:ext cx="8459724" cy="644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43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1950" y="476250"/>
            <a:ext cx="8928100" cy="596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25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9618" y="836727"/>
            <a:ext cx="7056754" cy="5297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36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2922" y="19304"/>
            <a:ext cx="20427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15" dirty="0">
                <a:solidFill>
                  <a:srgbClr val="DEF5F9"/>
                </a:solidFill>
                <a:latin typeface="Calibri"/>
                <a:cs typeface="Calibri"/>
              </a:rPr>
              <a:t>Per </a:t>
            </a:r>
            <a:r>
              <a:rPr sz="1700" u="heavy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vertigine</a:t>
            </a:r>
            <a:r>
              <a:rPr sz="1700" dirty="0">
                <a:solidFill>
                  <a:srgbClr val="DEF5F9"/>
                </a:solidFill>
                <a:latin typeface="Calibri"/>
                <a:cs typeface="Calibri"/>
              </a:rPr>
              <a:t> si</a:t>
            </a:r>
            <a:r>
              <a:rPr sz="1700" spc="-114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DEF5F9"/>
                </a:solidFill>
                <a:latin typeface="Calibri"/>
                <a:cs typeface="Calibri"/>
              </a:rPr>
              <a:t>intende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765538" y="276860"/>
            <a:ext cx="11733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una illusione di </a:t>
            </a:r>
            <a:r>
              <a:rPr spc="-5" dirty="0"/>
              <a:t>movimento </a:t>
            </a:r>
            <a:r>
              <a:rPr dirty="0"/>
              <a:t>di sé o </a:t>
            </a:r>
            <a:r>
              <a:rPr spc="-15" dirty="0"/>
              <a:t>dell’ambiente, </a:t>
            </a:r>
            <a:r>
              <a:rPr dirty="0"/>
              <a:t>un senso di </a:t>
            </a:r>
            <a:r>
              <a:rPr spc="-5" dirty="0"/>
              <a:t>rotazione, </a:t>
            </a:r>
            <a:r>
              <a:rPr dirty="0"/>
              <a:t>o uno </a:t>
            </a:r>
            <a:r>
              <a:rPr spc="-5" dirty="0"/>
              <a:t>spostamento</a:t>
            </a:r>
            <a:r>
              <a:rPr spc="-190" dirty="0"/>
              <a:t> </a:t>
            </a:r>
            <a:r>
              <a:rPr spc="-5" dirty="0"/>
              <a:t>laterale</a:t>
            </a:r>
            <a:r>
              <a:rPr sz="1800" spc="-5" dirty="0"/>
              <a:t>.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7344156" y="740664"/>
            <a:ext cx="2759963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7789" y="717804"/>
            <a:ext cx="2554223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2604262" y="0"/>
                </a:moveTo>
                <a:lnTo>
                  <a:pt x="59943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3" y="360045"/>
                </a:lnTo>
                <a:lnTo>
                  <a:pt x="2604262" y="360045"/>
                </a:lnTo>
                <a:lnTo>
                  <a:pt x="2627631" y="355340"/>
                </a:lnTo>
                <a:lnTo>
                  <a:pt x="2646727" y="342503"/>
                </a:lnTo>
                <a:lnTo>
                  <a:pt x="2659608" y="323451"/>
                </a:lnTo>
                <a:lnTo>
                  <a:pt x="2664333" y="300100"/>
                </a:lnTo>
                <a:lnTo>
                  <a:pt x="2664333" y="60071"/>
                </a:lnTo>
                <a:lnTo>
                  <a:pt x="2659608" y="36701"/>
                </a:lnTo>
                <a:lnTo>
                  <a:pt x="2646727" y="17605"/>
                </a:lnTo>
                <a:lnTo>
                  <a:pt x="2627631" y="4724"/>
                </a:lnTo>
                <a:lnTo>
                  <a:pt x="26042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2604262" y="0"/>
                </a:lnTo>
                <a:lnTo>
                  <a:pt x="2627631" y="4724"/>
                </a:lnTo>
                <a:lnTo>
                  <a:pt x="2646727" y="17605"/>
                </a:lnTo>
                <a:lnTo>
                  <a:pt x="2659608" y="36701"/>
                </a:lnTo>
                <a:lnTo>
                  <a:pt x="2664333" y="60071"/>
                </a:lnTo>
                <a:lnTo>
                  <a:pt x="2664333" y="300100"/>
                </a:lnTo>
                <a:lnTo>
                  <a:pt x="2659608" y="323451"/>
                </a:lnTo>
                <a:lnTo>
                  <a:pt x="2646727" y="342503"/>
                </a:lnTo>
                <a:lnTo>
                  <a:pt x="2627631" y="355340"/>
                </a:lnTo>
                <a:lnTo>
                  <a:pt x="2604262" y="360045"/>
                </a:lnTo>
                <a:lnTo>
                  <a:pt x="59943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5174" y="779779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Escludi</a:t>
            </a:r>
            <a:r>
              <a:rPr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pseudovertigine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63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5874" y="185370"/>
            <a:ext cx="35420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/>
              <a:t>ESCLUDI</a:t>
            </a:r>
            <a:r>
              <a:rPr sz="2400" b="1" spc="-75" dirty="0"/>
              <a:t> </a:t>
            </a:r>
            <a:r>
              <a:rPr sz="2400" b="1" spc="-10" dirty="0"/>
              <a:t>PSEUDOVERTIGINE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710334" y="769366"/>
            <a:ext cx="86537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90" algn="just">
              <a:spcBef>
                <a:spcPts val="100"/>
              </a:spcBef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Mentre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la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vertigine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si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definisce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per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un’illusione di movimento di sé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dell’ambiente,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un senso  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rotazione,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uno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spostamento laterale,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è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importante distinguerla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da una serie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situazioni 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che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genericamente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possiamo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definire</a:t>
            </a:r>
            <a:r>
              <a:rPr spc="6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pseudovertigini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just"/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Fra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queste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si</a:t>
            </a:r>
            <a:r>
              <a:rPr spc="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annotano: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02260" indent="-239395" algn="just">
              <a:buFontTx/>
              <a:buAutoNum type="arabicParenR"/>
              <a:tabLst>
                <a:tab pos="302260" algn="l"/>
              </a:tabLst>
            </a:pP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Presincope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(annebbiamento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visivo,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sensazione di svenimento imminente, nausea,</a:t>
            </a:r>
            <a:r>
              <a:rPr spc="9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ecc.)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01625" indent="-238760" algn="just">
              <a:buFontTx/>
              <a:buAutoNum type="arabicParenR"/>
              <a:tabLst>
                <a:tab pos="302260" algn="l"/>
              </a:tabLst>
            </a:pPr>
            <a:r>
              <a:rPr b="1" spc="-15" dirty="0">
                <a:solidFill>
                  <a:srgbClr val="DEF5F9"/>
                </a:solidFill>
                <a:latin typeface="Calibri"/>
                <a:cs typeface="Calibri"/>
              </a:rPr>
              <a:t>Vertigine </a:t>
            </a: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psicog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ena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(sensazione di disconnessione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dall’ambiente, stordimento,</a:t>
            </a:r>
            <a:r>
              <a:rPr spc="17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sensazione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just"/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testa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vuota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confusa,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instabilità, paura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cadere, crisi 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d’ansia, </a:t>
            </a:r>
            <a:r>
              <a:rPr spc="-35" dirty="0">
                <a:solidFill>
                  <a:srgbClr val="DEF5F9"/>
                </a:solidFill>
                <a:latin typeface="Calibri"/>
                <a:cs typeface="Calibri"/>
              </a:rPr>
              <a:t>sindr.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da</a:t>
            </a:r>
            <a:r>
              <a:rPr spc="26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iperventilazione)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01625" indent="-238760" algn="just">
              <a:buFontTx/>
              <a:buAutoNum type="arabicParenR" startAt="3"/>
              <a:tabLst>
                <a:tab pos="302260" algn="l"/>
              </a:tabLst>
            </a:pPr>
            <a:r>
              <a:rPr b="1" spc="-5" dirty="0">
                <a:solidFill>
                  <a:srgbClr val="DEF5F9"/>
                </a:solidFill>
                <a:latin typeface="Calibri"/>
                <a:cs typeface="Calibri"/>
              </a:rPr>
              <a:t>Disequilibrio </a:t>
            </a:r>
            <a:r>
              <a:rPr b="1" dirty="0">
                <a:solidFill>
                  <a:srgbClr val="DEF5F9"/>
                </a:solidFill>
                <a:latin typeface="Calibri"/>
                <a:cs typeface="Calibri"/>
              </a:rPr>
              <a:t>o </a:t>
            </a: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instabilità posturale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(in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inglese</a:t>
            </a:r>
            <a:r>
              <a:rPr spc="1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“dizziness”)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just"/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Devono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essere quindi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indagate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condizioni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patologie</a:t>
            </a:r>
            <a:r>
              <a:rPr spc="10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quali: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334" y="3787521"/>
            <a:ext cx="238125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014">
              <a:spcBef>
                <a:spcPts val="100"/>
              </a:spcBef>
              <a:buFontTx/>
              <a:buChar char="-"/>
              <a:tabLst>
                <a:tab pos="13335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Ipotensione</a:t>
            </a:r>
            <a:r>
              <a:rPr spc="-4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sintomatica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Aritmie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Ipossia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Alterazioni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elettrolitiche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Insufficienza renale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spcBef>
                <a:spcPts val="5"/>
              </a:spcBef>
              <a:buFontTx/>
              <a:buChar char="-"/>
              <a:tabLst>
                <a:tab pos="13335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Neuropatie periferiche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2945" y="3787521"/>
            <a:ext cx="304101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014">
              <a:spcBef>
                <a:spcPts val="100"/>
              </a:spcBef>
              <a:buFontTx/>
              <a:buChar char="-"/>
              <a:tabLst>
                <a:tab pos="13335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Encefalopatia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ipertensiva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Anemia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Alterazioni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metaboliche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Ipo /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iperglicemia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buFontTx/>
              <a:buChar char="-"/>
              <a:tabLst>
                <a:tab pos="133350" algn="l"/>
              </a:tabLst>
            </a:pP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Patologie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psichiatriche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32715" indent="-120014">
              <a:spcBef>
                <a:spcPts val="5"/>
              </a:spcBef>
              <a:buFontTx/>
              <a:buChar char="-"/>
              <a:tabLst>
                <a:tab pos="13335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Encefalopatia vascolare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cronica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0334" y="5434076"/>
            <a:ext cx="8755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- 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Effetti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collaterali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intossicazioni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alcool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9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farmaci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29895"/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(anti-epilettici,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antidepressivi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triciclici, baclofene,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dantrolene, tizanidina, orfenadrina,</a:t>
            </a:r>
            <a:r>
              <a:rPr spc="254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ecc)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55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4473" y="1063243"/>
            <a:ext cx="105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u="heavy" spc="-220" dirty="0">
                <a:solidFill>
                  <a:srgbClr val="79CADF"/>
                </a:solidFill>
                <a:uFill>
                  <a:solidFill>
                    <a:srgbClr val="79CADF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30" dirty="0">
                <a:solidFill>
                  <a:srgbClr val="79CADF"/>
                </a:solidFill>
                <a:uFill>
                  <a:solidFill>
                    <a:srgbClr val="79CADF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10" dirty="0">
                <a:solidFill>
                  <a:srgbClr val="79CADF"/>
                </a:solidFill>
                <a:uFill>
                  <a:solidFill>
                    <a:srgbClr val="79CADF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20" dirty="0">
                <a:solidFill>
                  <a:srgbClr val="79CADF"/>
                </a:solidFill>
                <a:uFill>
                  <a:solidFill>
                    <a:srgbClr val="79CADF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-30" dirty="0">
                <a:solidFill>
                  <a:srgbClr val="79CADF"/>
                </a:solidFill>
                <a:uFill>
                  <a:solidFill>
                    <a:srgbClr val="79CADF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spc="-5" dirty="0">
                <a:solidFill>
                  <a:srgbClr val="79CADF"/>
                </a:solidFill>
                <a:uFill>
                  <a:solidFill>
                    <a:srgbClr val="79CADF"/>
                  </a:solidFill>
                </a:uFill>
                <a:latin typeface="Calibri"/>
                <a:cs typeface="Calibri"/>
              </a:rPr>
              <a:t>T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4473" y="1483868"/>
            <a:ext cx="30124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10" dirty="0">
                <a:solidFill>
                  <a:srgbClr val="79CADF"/>
                </a:solidFill>
              </a:rPr>
              <a:t>A</a:t>
            </a:r>
            <a:r>
              <a:rPr sz="2800" spc="-10" dirty="0"/>
              <a:t>ssociate</a:t>
            </a:r>
            <a:r>
              <a:rPr sz="2800" spc="-75" dirty="0"/>
              <a:t> </a:t>
            </a:r>
            <a:r>
              <a:rPr sz="2800" spc="-20" dirty="0"/>
              <a:t>symptoms</a:t>
            </a:r>
            <a:endParaRPr sz="2800"/>
          </a:p>
          <a:p>
            <a:pPr marL="12700" marR="1797050"/>
            <a:r>
              <a:rPr sz="3600" spc="-10" dirty="0">
                <a:solidFill>
                  <a:srgbClr val="79CADF"/>
                </a:solidFill>
              </a:rPr>
              <a:t>T</a:t>
            </a:r>
            <a:r>
              <a:rPr sz="2800" spc="-10" dirty="0"/>
              <a:t>iming  </a:t>
            </a:r>
            <a:r>
              <a:rPr sz="3600" spc="-5" dirty="0">
                <a:solidFill>
                  <a:srgbClr val="79CADF"/>
                </a:solidFill>
              </a:rPr>
              <a:t>T</a:t>
            </a:r>
            <a:r>
              <a:rPr sz="2800" spc="-5" dirty="0"/>
              <a:t>r</a:t>
            </a:r>
            <a:r>
              <a:rPr sz="2800" spc="-20" dirty="0"/>
              <a:t>i</a:t>
            </a:r>
            <a:r>
              <a:rPr sz="2800" spc="20" dirty="0"/>
              <a:t>g</a:t>
            </a:r>
            <a:r>
              <a:rPr sz="2800" spc="-25" dirty="0"/>
              <a:t>g</a:t>
            </a:r>
            <a:r>
              <a:rPr sz="2800" spc="-5" dirty="0"/>
              <a:t>e</a:t>
            </a:r>
            <a:r>
              <a:rPr sz="2800" spc="-60" dirty="0"/>
              <a:t>r</a:t>
            </a:r>
            <a:r>
              <a:rPr sz="2800" spc="-5" dirty="0"/>
              <a:t>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214474" y="3130119"/>
            <a:ext cx="4117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800" spc="-10" dirty="0">
                <a:solidFill>
                  <a:srgbClr val="DEF5F9"/>
                </a:solidFill>
                <a:latin typeface="Calibri"/>
                <a:cs typeface="Calibri"/>
              </a:rPr>
              <a:t>bedside </a:t>
            </a:r>
            <a:r>
              <a:rPr sz="3600" spc="-15" dirty="0">
                <a:solidFill>
                  <a:srgbClr val="79CAD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DEF5F9"/>
                </a:solidFill>
                <a:latin typeface="Calibri"/>
                <a:cs typeface="Calibri"/>
              </a:rPr>
              <a:t>xamination </a:t>
            </a:r>
            <a:r>
              <a:rPr sz="3600" spc="-5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DEF5F9"/>
                </a:solidFill>
                <a:latin typeface="Calibri"/>
                <a:cs typeface="Calibri"/>
              </a:rPr>
              <a:t>ignes  additional</a:t>
            </a:r>
            <a:r>
              <a:rPr sz="2800" spc="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79CADF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DEF5F9"/>
                </a:solidFill>
                <a:latin typeface="Calibri"/>
                <a:cs typeface="Calibri"/>
              </a:rPr>
              <a:t>esting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3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510" y="19304"/>
            <a:ext cx="11758980" cy="54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030"/>
              </a:lnSpc>
              <a:spcBef>
                <a:spcPts val="100"/>
              </a:spcBef>
            </a:pPr>
            <a:r>
              <a:rPr spc="-15" dirty="0"/>
              <a:t>Per </a:t>
            </a:r>
            <a:r>
              <a:rPr u="heavy" dirty="0">
                <a:uFill>
                  <a:solidFill>
                    <a:srgbClr val="DEF5F9"/>
                  </a:solidFill>
                </a:uFill>
              </a:rPr>
              <a:t>vertigine</a:t>
            </a:r>
            <a:r>
              <a:rPr dirty="0"/>
              <a:t> si</a:t>
            </a:r>
            <a:r>
              <a:rPr spc="-65" dirty="0"/>
              <a:t> </a:t>
            </a:r>
            <a:r>
              <a:rPr spc="-5" dirty="0"/>
              <a:t>intende</a:t>
            </a:r>
          </a:p>
          <a:p>
            <a:pPr marL="18415" algn="ctr">
              <a:lnSpc>
                <a:spcPts val="2150"/>
              </a:lnSpc>
            </a:pPr>
            <a:r>
              <a:rPr dirty="0"/>
              <a:t>una illusione di </a:t>
            </a:r>
            <a:r>
              <a:rPr spc="-5" dirty="0"/>
              <a:t>movimento </a:t>
            </a:r>
            <a:r>
              <a:rPr dirty="0"/>
              <a:t>di sé o </a:t>
            </a:r>
            <a:r>
              <a:rPr spc="-15" dirty="0"/>
              <a:t>dell’ambiente, </a:t>
            </a:r>
            <a:r>
              <a:rPr dirty="0"/>
              <a:t>un senso di </a:t>
            </a:r>
            <a:r>
              <a:rPr spc="-5" dirty="0"/>
              <a:t>rotazione, </a:t>
            </a:r>
            <a:r>
              <a:rPr dirty="0"/>
              <a:t>o uno </a:t>
            </a:r>
            <a:r>
              <a:rPr spc="-5" dirty="0"/>
              <a:t>spostamento</a:t>
            </a:r>
            <a:r>
              <a:rPr spc="-190" dirty="0"/>
              <a:t> </a:t>
            </a:r>
            <a:r>
              <a:rPr spc="-5" dirty="0"/>
              <a:t>laterale</a:t>
            </a:r>
            <a:r>
              <a:rPr sz="1800" spc="-5" dirty="0"/>
              <a:t>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447544" y="1316737"/>
            <a:ext cx="2327148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5644" y="1293875"/>
            <a:ext cx="2356104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84" y="0"/>
                </a:moveTo>
                <a:lnTo>
                  <a:pt x="60007" y="0"/>
                </a:lnTo>
                <a:lnTo>
                  <a:pt x="36647" y="4724"/>
                </a:lnTo>
                <a:lnTo>
                  <a:pt x="17573" y="17605"/>
                </a:lnTo>
                <a:lnTo>
                  <a:pt x="471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14" y="323451"/>
                </a:lnTo>
                <a:lnTo>
                  <a:pt x="17573" y="342503"/>
                </a:lnTo>
                <a:lnTo>
                  <a:pt x="36647" y="355340"/>
                </a:lnTo>
                <a:lnTo>
                  <a:pt x="60007" y="360045"/>
                </a:lnTo>
                <a:lnTo>
                  <a:pt x="2172284" y="360045"/>
                </a:lnTo>
                <a:lnTo>
                  <a:pt x="2195634" y="355340"/>
                </a:lnTo>
                <a:lnTo>
                  <a:pt x="2214686" y="342503"/>
                </a:lnTo>
                <a:lnTo>
                  <a:pt x="2227523" y="323451"/>
                </a:lnTo>
                <a:lnTo>
                  <a:pt x="2232228" y="300100"/>
                </a:lnTo>
                <a:lnTo>
                  <a:pt x="2232228" y="60071"/>
                </a:lnTo>
                <a:lnTo>
                  <a:pt x="2227523" y="36701"/>
                </a:lnTo>
                <a:lnTo>
                  <a:pt x="2214686" y="17605"/>
                </a:lnTo>
                <a:lnTo>
                  <a:pt x="2195634" y="4724"/>
                </a:lnTo>
                <a:lnTo>
                  <a:pt x="217228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14" y="36701"/>
                </a:lnTo>
                <a:lnTo>
                  <a:pt x="17573" y="17605"/>
                </a:lnTo>
                <a:lnTo>
                  <a:pt x="36647" y="4724"/>
                </a:lnTo>
                <a:lnTo>
                  <a:pt x="60007" y="0"/>
                </a:lnTo>
                <a:lnTo>
                  <a:pt x="2172284" y="0"/>
                </a:lnTo>
                <a:lnTo>
                  <a:pt x="2195634" y="4724"/>
                </a:lnTo>
                <a:lnTo>
                  <a:pt x="2214686" y="17605"/>
                </a:lnTo>
                <a:lnTo>
                  <a:pt x="2227523" y="36701"/>
                </a:lnTo>
                <a:lnTo>
                  <a:pt x="2232228" y="60071"/>
                </a:lnTo>
                <a:lnTo>
                  <a:pt x="2232228" y="300100"/>
                </a:lnTo>
                <a:lnTo>
                  <a:pt x="2227523" y="323451"/>
                </a:lnTo>
                <a:lnTo>
                  <a:pt x="2214686" y="342503"/>
                </a:lnTo>
                <a:lnTo>
                  <a:pt x="2195634" y="355340"/>
                </a:lnTo>
                <a:lnTo>
                  <a:pt x="2172284" y="360045"/>
                </a:lnTo>
                <a:lnTo>
                  <a:pt x="60007" y="360045"/>
                </a:lnTo>
                <a:lnTo>
                  <a:pt x="36647" y="355340"/>
                </a:lnTo>
                <a:lnTo>
                  <a:pt x="17573" y="342503"/>
                </a:lnTo>
                <a:lnTo>
                  <a:pt x="471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4156" y="740664"/>
            <a:ext cx="2759963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47789" y="717804"/>
            <a:ext cx="2554223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2604262" y="0"/>
                </a:moveTo>
                <a:lnTo>
                  <a:pt x="59943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3" y="360045"/>
                </a:lnTo>
                <a:lnTo>
                  <a:pt x="2604262" y="360045"/>
                </a:lnTo>
                <a:lnTo>
                  <a:pt x="2627631" y="355340"/>
                </a:lnTo>
                <a:lnTo>
                  <a:pt x="2646727" y="342503"/>
                </a:lnTo>
                <a:lnTo>
                  <a:pt x="2659608" y="323451"/>
                </a:lnTo>
                <a:lnTo>
                  <a:pt x="2664333" y="300100"/>
                </a:lnTo>
                <a:lnTo>
                  <a:pt x="2664333" y="60071"/>
                </a:lnTo>
                <a:lnTo>
                  <a:pt x="2659608" y="36701"/>
                </a:lnTo>
                <a:lnTo>
                  <a:pt x="2646727" y="17605"/>
                </a:lnTo>
                <a:lnTo>
                  <a:pt x="2627631" y="4724"/>
                </a:lnTo>
                <a:lnTo>
                  <a:pt x="26042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2604262" y="0"/>
                </a:lnTo>
                <a:lnTo>
                  <a:pt x="2627631" y="4724"/>
                </a:lnTo>
                <a:lnTo>
                  <a:pt x="2646727" y="17605"/>
                </a:lnTo>
                <a:lnTo>
                  <a:pt x="2659608" y="36701"/>
                </a:lnTo>
                <a:lnTo>
                  <a:pt x="2664333" y="60071"/>
                </a:lnTo>
                <a:lnTo>
                  <a:pt x="2664333" y="300100"/>
                </a:lnTo>
                <a:lnTo>
                  <a:pt x="2659608" y="323451"/>
                </a:lnTo>
                <a:lnTo>
                  <a:pt x="2646727" y="342503"/>
                </a:lnTo>
                <a:lnTo>
                  <a:pt x="2627631" y="355340"/>
                </a:lnTo>
                <a:lnTo>
                  <a:pt x="2604262" y="360045"/>
                </a:lnTo>
                <a:lnTo>
                  <a:pt x="59943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683765"/>
            <a:ext cx="3072384" cy="45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0" y="3009010"/>
            <a:ext cx="2699004" cy="128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2642616"/>
            <a:ext cx="2699004" cy="126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1" y="2708911"/>
            <a:ext cx="3024505" cy="360045"/>
          </a:xfrm>
          <a:custGeom>
            <a:avLst/>
            <a:gdLst/>
            <a:ahLst/>
            <a:cxnLst/>
            <a:rect l="l" t="t" r="r" b="b"/>
            <a:pathLst>
              <a:path w="3024505" h="360044">
                <a:moveTo>
                  <a:pt x="2964307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15" y="323397"/>
                </a:lnTo>
                <a:lnTo>
                  <a:pt x="17575" y="342455"/>
                </a:lnTo>
                <a:lnTo>
                  <a:pt x="36649" y="355322"/>
                </a:lnTo>
                <a:lnTo>
                  <a:pt x="60007" y="360044"/>
                </a:lnTo>
                <a:lnTo>
                  <a:pt x="2964307" y="360044"/>
                </a:lnTo>
                <a:lnTo>
                  <a:pt x="2987676" y="355322"/>
                </a:lnTo>
                <a:lnTo>
                  <a:pt x="3006772" y="342455"/>
                </a:lnTo>
                <a:lnTo>
                  <a:pt x="3019653" y="323397"/>
                </a:lnTo>
                <a:lnTo>
                  <a:pt x="3024378" y="300100"/>
                </a:lnTo>
                <a:lnTo>
                  <a:pt x="3024378" y="60070"/>
                </a:lnTo>
                <a:lnTo>
                  <a:pt x="3019653" y="36701"/>
                </a:lnTo>
                <a:lnTo>
                  <a:pt x="3006772" y="17605"/>
                </a:lnTo>
                <a:lnTo>
                  <a:pt x="2987676" y="4724"/>
                </a:lnTo>
                <a:lnTo>
                  <a:pt x="29643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7949" y="2684780"/>
            <a:ext cx="297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spcBef>
                <a:spcPts val="100"/>
              </a:spcBef>
            </a:pP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Vertigo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Dizziness Differential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Diagnosis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2963545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2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Score  (VDDDS)</a:t>
            </a:r>
            <a:r>
              <a:rPr sz="1200" b="1" u="sng" spc="-6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modificata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48911" y="740664"/>
            <a:ext cx="2039112" cy="454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78679" y="717804"/>
            <a:ext cx="1178052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1884172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1884172" y="360045"/>
                </a:lnTo>
                <a:lnTo>
                  <a:pt x="1907541" y="355340"/>
                </a:lnTo>
                <a:lnTo>
                  <a:pt x="1926637" y="342503"/>
                </a:lnTo>
                <a:lnTo>
                  <a:pt x="1939518" y="323451"/>
                </a:lnTo>
                <a:lnTo>
                  <a:pt x="1944242" y="300100"/>
                </a:lnTo>
                <a:lnTo>
                  <a:pt x="1944242" y="60071"/>
                </a:lnTo>
                <a:lnTo>
                  <a:pt x="1939518" y="36701"/>
                </a:lnTo>
                <a:lnTo>
                  <a:pt x="1926637" y="17605"/>
                </a:lnTo>
                <a:lnTo>
                  <a:pt x="1907541" y="4724"/>
                </a:lnTo>
                <a:lnTo>
                  <a:pt x="188417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1884172" y="0"/>
                </a:lnTo>
                <a:lnTo>
                  <a:pt x="1907541" y="4724"/>
                </a:lnTo>
                <a:lnTo>
                  <a:pt x="1926637" y="17605"/>
                </a:lnTo>
                <a:lnTo>
                  <a:pt x="1939518" y="36701"/>
                </a:lnTo>
                <a:lnTo>
                  <a:pt x="1944242" y="60071"/>
                </a:lnTo>
                <a:lnTo>
                  <a:pt x="1944242" y="300100"/>
                </a:lnTo>
                <a:lnTo>
                  <a:pt x="1939518" y="323451"/>
                </a:lnTo>
                <a:lnTo>
                  <a:pt x="1926637" y="342503"/>
                </a:lnTo>
                <a:lnTo>
                  <a:pt x="1907541" y="355340"/>
                </a:lnTo>
                <a:lnTo>
                  <a:pt x="1884172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53690" y="779779"/>
            <a:ext cx="718058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5990">
              <a:spcBef>
                <a:spcPts val="100"/>
              </a:spcBef>
              <a:tabLst>
                <a:tab pos="4973955" algn="l"/>
              </a:tabLst>
            </a:pP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vertigine	Escludi</a:t>
            </a:r>
            <a:r>
              <a:rPr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pseudovertigine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0" y="1748028"/>
            <a:ext cx="1379220" cy="8153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31620" y="1847089"/>
            <a:ext cx="1371600" cy="5806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1211630" y="0"/>
                </a:moveTo>
                <a:lnTo>
                  <a:pt x="120012" y="0"/>
                </a:lnTo>
                <a:lnTo>
                  <a:pt x="73298" y="9429"/>
                </a:lnTo>
                <a:lnTo>
                  <a:pt x="35150" y="35147"/>
                </a:lnTo>
                <a:lnTo>
                  <a:pt x="9431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31" y="646795"/>
                </a:lnTo>
                <a:lnTo>
                  <a:pt x="35150" y="684942"/>
                </a:lnTo>
                <a:lnTo>
                  <a:pt x="73298" y="710660"/>
                </a:lnTo>
                <a:lnTo>
                  <a:pt x="120012" y="720090"/>
                </a:lnTo>
                <a:lnTo>
                  <a:pt x="1211630" y="720090"/>
                </a:lnTo>
                <a:lnTo>
                  <a:pt x="1258321" y="710660"/>
                </a:lnTo>
                <a:lnTo>
                  <a:pt x="1296454" y="684942"/>
                </a:lnTo>
                <a:lnTo>
                  <a:pt x="1322166" y="646795"/>
                </a:lnTo>
                <a:lnTo>
                  <a:pt x="1331595" y="600075"/>
                </a:lnTo>
                <a:lnTo>
                  <a:pt x="1331595" y="120015"/>
                </a:lnTo>
                <a:lnTo>
                  <a:pt x="1322166" y="73294"/>
                </a:lnTo>
                <a:lnTo>
                  <a:pt x="1296454" y="35147"/>
                </a:lnTo>
                <a:lnTo>
                  <a:pt x="1258321" y="9429"/>
                </a:lnTo>
                <a:lnTo>
                  <a:pt x="121163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0" y="120015"/>
                </a:moveTo>
                <a:lnTo>
                  <a:pt x="9431" y="73294"/>
                </a:lnTo>
                <a:lnTo>
                  <a:pt x="35150" y="35147"/>
                </a:lnTo>
                <a:lnTo>
                  <a:pt x="73298" y="9429"/>
                </a:lnTo>
                <a:lnTo>
                  <a:pt x="120012" y="0"/>
                </a:lnTo>
                <a:lnTo>
                  <a:pt x="1211630" y="0"/>
                </a:lnTo>
                <a:lnTo>
                  <a:pt x="1258321" y="9429"/>
                </a:lnTo>
                <a:lnTo>
                  <a:pt x="1296454" y="35147"/>
                </a:lnTo>
                <a:lnTo>
                  <a:pt x="1322166" y="73294"/>
                </a:lnTo>
                <a:lnTo>
                  <a:pt x="1331595" y="120015"/>
                </a:lnTo>
                <a:lnTo>
                  <a:pt x="1331595" y="600075"/>
                </a:lnTo>
                <a:lnTo>
                  <a:pt x="1322166" y="646795"/>
                </a:lnTo>
                <a:lnTo>
                  <a:pt x="1296454" y="684942"/>
                </a:lnTo>
                <a:lnTo>
                  <a:pt x="1258321" y="710660"/>
                </a:lnTo>
                <a:lnTo>
                  <a:pt x="1211630" y="720090"/>
                </a:lnTo>
                <a:lnTo>
                  <a:pt x="120012" y="720090"/>
                </a:lnTo>
                <a:lnTo>
                  <a:pt x="73298" y="710660"/>
                </a:lnTo>
                <a:lnTo>
                  <a:pt x="35150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7792" y="1884425"/>
            <a:ext cx="11010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 CEFALEA?  </a:t>
            </a:r>
            <a:r>
              <a:rPr sz="1000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23616" y="1748028"/>
            <a:ext cx="1463040" cy="815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80004" y="1847089"/>
            <a:ext cx="1371599" cy="5806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1248155" y="0"/>
                </a:moveTo>
                <a:lnTo>
                  <a:pt x="120015" y="0"/>
                </a:lnTo>
                <a:lnTo>
                  <a:pt x="73294" y="9429"/>
                </a:lnTo>
                <a:lnTo>
                  <a:pt x="35147" y="35147"/>
                </a:lnTo>
                <a:lnTo>
                  <a:pt x="9429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29" y="646795"/>
                </a:lnTo>
                <a:lnTo>
                  <a:pt x="35147" y="684942"/>
                </a:lnTo>
                <a:lnTo>
                  <a:pt x="73294" y="710660"/>
                </a:lnTo>
                <a:lnTo>
                  <a:pt x="120015" y="720090"/>
                </a:lnTo>
                <a:lnTo>
                  <a:pt x="1248155" y="720090"/>
                </a:lnTo>
                <a:lnTo>
                  <a:pt x="1294876" y="710660"/>
                </a:lnTo>
                <a:lnTo>
                  <a:pt x="1333023" y="684942"/>
                </a:lnTo>
                <a:lnTo>
                  <a:pt x="1358741" y="646795"/>
                </a:lnTo>
                <a:lnTo>
                  <a:pt x="1368171" y="600075"/>
                </a:lnTo>
                <a:lnTo>
                  <a:pt x="1368171" y="120015"/>
                </a:lnTo>
                <a:lnTo>
                  <a:pt x="1358741" y="73294"/>
                </a:lnTo>
                <a:lnTo>
                  <a:pt x="1333023" y="35147"/>
                </a:lnTo>
                <a:lnTo>
                  <a:pt x="1294876" y="9429"/>
                </a:lnTo>
                <a:lnTo>
                  <a:pt x="124815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0" y="120015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1248155" y="0"/>
                </a:lnTo>
                <a:lnTo>
                  <a:pt x="1294876" y="9429"/>
                </a:lnTo>
                <a:lnTo>
                  <a:pt x="1333023" y="35147"/>
                </a:lnTo>
                <a:lnTo>
                  <a:pt x="1358741" y="73294"/>
                </a:lnTo>
                <a:lnTo>
                  <a:pt x="1368171" y="120015"/>
                </a:lnTo>
                <a:lnTo>
                  <a:pt x="1368171" y="600075"/>
                </a:lnTo>
                <a:lnTo>
                  <a:pt x="1358741" y="646795"/>
                </a:lnTo>
                <a:lnTo>
                  <a:pt x="1333023" y="684942"/>
                </a:lnTo>
                <a:lnTo>
                  <a:pt x="1294876" y="710660"/>
                </a:lnTo>
                <a:lnTo>
                  <a:pt x="1248155" y="720090"/>
                </a:lnTo>
                <a:lnTo>
                  <a:pt x="120015" y="720090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85923" y="1884425"/>
            <a:ext cx="11004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</a:t>
            </a:r>
            <a:r>
              <a:rPr sz="1000" spc="1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CEFALEA?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SI,</a:t>
            </a:r>
            <a:r>
              <a:rPr sz="1000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ricovero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46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17780"/>
            <a:ext cx="2075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762760" algn="l"/>
              </a:tabLst>
            </a:pPr>
            <a:r>
              <a:rPr sz="1800" u="heavy" spc="-90" dirty="0">
                <a:uFill>
                  <a:solidFill>
                    <a:srgbClr val="DEF5F9"/>
                  </a:solidFill>
                </a:uFill>
              </a:rPr>
              <a:t>V</a:t>
            </a:r>
            <a:r>
              <a:rPr sz="1800" u="heavy" dirty="0">
                <a:uFill>
                  <a:solidFill>
                    <a:srgbClr val="DEF5F9"/>
                  </a:solidFill>
                </a:uFill>
              </a:rPr>
              <a:t>ert</a:t>
            </a:r>
            <a:r>
              <a:rPr sz="1800" u="heavy" spc="-10" dirty="0">
                <a:uFill>
                  <a:solidFill>
                    <a:srgbClr val="DEF5F9"/>
                  </a:solidFill>
                </a:uFill>
              </a:rPr>
              <a:t>i</a:t>
            </a:r>
            <a:r>
              <a:rPr sz="1800" u="heavy" dirty="0">
                <a:uFill>
                  <a:solidFill>
                    <a:srgbClr val="DEF5F9"/>
                  </a:solidFill>
                </a:uFill>
              </a:rPr>
              <a:t>gine </a:t>
            </a:r>
            <a:r>
              <a:rPr sz="1800" u="heavy" spc="-5" dirty="0">
                <a:uFill>
                  <a:solidFill>
                    <a:srgbClr val="DEF5F9"/>
                  </a:solidFill>
                </a:uFill>
              </a:rPr>
              <a:t>i</a:t>
            </a:r>
            <a:r>
              <a:rPr sz="1800" u="heavy" dirty="0">
                <a:uFill>
                  <a:solidFill>
                    <a:srgbClr val="DEF5F9"/>
                  </a:solidFill>
                </a:uFill>
              </a:rPr>
              <a:t>n</a:t>
            </a:r>
            <a:r>
              <a:rPr sz="1800" u="heavy" spc="10" dirty="0">
                <a:uFill>
                  <a:solidFill>
                    <a:srgbClr val="DEF5F9"/>
                  </a:solidFill>
                </a:uFill>
              </a:rPr>
              <a:t> </a:t>
            </a:r>
            <a:r>
              <a:rPr sz="1800" u="heavy" spc="-15" dirty="0">
                <a:uFill>
                  <a:solidFill>
                    <a:srgbClr val="DEF5F9"/>
                  </a:solidFill>
                </a:uFill>
              </a:rPr>
              <a:t>a</a:t>
            </a:r>
            <a:r>
              <a:rPr sz="1800" u="heavy" spc="-30" dirty="0">
                <a:uFill>
                  <a:solidFill>
                    <a:srgbClr val="DEF5F9"/>
                  </a:solidFill>
                </a:uFill>
              </a:rPr>
              <a:t>t</a:t>
            </a:r>
            <a:r>
              <a:rPr sz="1800" u="heavy" spc="-15" dirty="0">
                <a:uFill>
                  <a:solidFill>
                    <a:srgbClr val="DEF5F9"/>
                  </a:solidFill>
                </a:uFill>
              </a:rPr>
              <a:t>t</a:t>
            </a:r>
            <a:r>
              <a:rPr sz="1800" u="heavy" spc="-5" dirty="0">
                <a:uFill>
                  <a:solidFill>
                    <a:srgbClr val="DEF5F9"/>
                  </a:solidFill>
                </a:uFill>
              </a:rPr>
              <a:t>o</a:t>
            </a:r>
            <a:r>
              <a:rPr sz="1800" u="heavy" dirty="0">
                <a:uFill>
                  <a:solidFill>
                    <a:srgbClr val="DEF5F9"/>
                  </a:solidFill>
                </a:uFill>
              </a:rPr>
              <a:t>?	NO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142540" y="350646"/>
            <a:ext cx="619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0" dirty="0">
                <a:solidFill>
                  <a:srgbClr val="FFFF00"/>
                </a:solidFill>
                <a:latin typeface="Calibri"/>
                <a:cs typeface="Calibri"/>
              </a:rPr>
              <a:t>Vertigo </a:t>
            </a:r>
            <a:r>
              <a:rPr b="1" spc="-5" dirty="0">
                <a:solidFill>
                  <a:srgbClr val="FFFF00"/>
                </a:solidFill>
                <a:latin typeface="Calibri"/>
                <a:cs typeface="Calibri"/>
              </a:rPr>
              <a:t>Dizziness </a:t>
            </a:r>
            <a:r>
              <a:rPr b="1" spc="-10" dirty="0">
                <a:solidFill>
                  <a:srgbClr val="FFFF00"/>
                </a:solidFill>
                <a:latin typeface="Calibri"/>
                <a:cs typeface="Calibri"/>
              </a:rPr>
              <a:t>Differential </a:t>
            </a:r>
            <a:r>
              <a:rPr b="1" dirty="0">
                <a:solidFill>
                  <a:srgbClr val="FFFF00"/>
                </a:solidFill>
                <a:latin typeface="Calibri"/>
                <a:cs typeface="Calibri"/>
              </a:rPr>
              <a:t>Diagnosis </a:t>
            </a:r>
            <a:r>
              <a:rPr b="1" spc="-10" dirty="0">
                <a:solidFill>
                  <a:srgbClr val="FFFF00"/>
                </a:solidFill>
                <a:latin typeface="Calibri"/>
                <a:cs typeface="Calibri"/>
              </a:rPr>
              <a:t>Score </a:t>
            </a:r>
            <a:r>
              <a:rPr b="1" dirty="0">
                <a:solidFill>
                  <a:srgbClr val="FFFF00"/>
                </a:solidFill>
                <a:latin typeface="Calibri"/>
                <a:cs typeface="Calibri"/>
              </a:rPr>
              <a:t>(VDDDS)</a:t>
            </a:r>
            <a:r>
              <a:rPr b="1" spc="-11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00"/>
                </a:solidFill>
                <a:latin typeface="Calibri"/>
                <a:cs typeface="Calibri"/>
              </a:rPr>
              <a:t>modificata</a:t>
            </a:r>
            <a:endParaRPr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2541" y="813942"/>
            <a:ext cx="8207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25" dirty="0">
                <a:solidFill>
                  <a:srgbClr val="DEF5F9"/>
                </a:solidFill>
                <a:latin typeface="Calibri"/>
                <a:cs typeface="Calibri"/>
              </a:rPr>
              <a:t>*modificato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da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“Felisati et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al. </a:t>
            </a:r>
            <a:r>
              <a:rPr sz="1200" spc="-10" dirty="0">
                <a:solidFill>
                  <a:srgbClr val="DEF5F9"/>
                </a:solidFill>
                <a:latin typeface="Calibri"/>
                <a:cs typeface="Calibri"/>
              </a:rPr>
              <a:t>Proposta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per la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valutazione diagnostica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DEF5F9"/>
                </a:solidFill>
                <a:latin typeface="Calibri"/>
                <a:cs typeface="Calibri"/>
              </a:rPr>
              <a:t>quantitativa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delle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vertigini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di origine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centrale.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In: </a:t>
            </a:r>
            <a:r>
              <a:rPr sz="1200" spc="-15" dirty="0">
                <a:solidFill>
                  <a:srgbClr val="DEF5F9"/>
                </a:solidFill>
                <a:latin typeface="Calibri"/>
                <a:cs typeface="Calibri"/>
              </a:rPr>
              <a:t>Atti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LXXV  Congresso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Nazionale della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Società Italiana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Otorinolaringologia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Chirurgia Cervico-Facciale,</a:t>
            </a:r>
            <a:r>
              <a:rPr sz="1200" spc="-9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DEF5F9"/>
                </a:solidFill>
                <a:latin typeface="Calibri"/>
                <a:cs typeface="Calibri"/>
              </a:rPr>
              <a:t>1991”+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58707" y="2271141"/>
            <a:ext cx="141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0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8707" y="3094482"/>
            <a:ext cx="141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0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58707" y="3917696"/>
            <a:ext cx="1416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0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3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1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2541" y="1448180"/>
            <a:ext cx="651446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paziente riferisce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avere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presentato</a:t>
            </a:r>
            <a:r>
              <a:rPr spc="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vertigini: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Punteggio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buFontTx/>
              <a:buAutoNum type="arabicPeriod"/>
              <a:tabLst>
                <a:tab pos="23749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tipo: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aspecifico,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mancanza 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equilibrio,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sensazione di</a:t>
            </a:r>
            <a:r>
              <a:rPr spc="9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instabilità: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francamente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DEF5F9"/>
                </a:solidFill>
                <a:latin typeface="Calibri"/>
                <a:cs typeface="Calibri"/>
              </a:rPr>
              <a:t>rotatorio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buFontTx/>
              <a:buAutoNum type="arabicPeriod"/>
              <a:tabLst>
                <a:tab pos="23749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Insorte: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bruscamente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 (con crisi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confini temporali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ben</a:t>
            </a:r>
            <a:r>
              <a:rPr spc="1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definiti):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gradualmente (difficoltà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riconoscere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inizio-fine dei</a:t>
            </a:r>
            <a:r>
              <a:rPr spc="1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disturbi):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spcBef>
                <a:spcPts val="5"/>
              </a:spcBef>
              <a:buFontTx/>
              <a:buAutoNum type="arabicPeriod"/>
              <a:tabLst>
                <a:tab pos="23749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Accompagnate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da: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nausea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lieve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assente: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b="1" spc="-5" dirty="0">
                <a:solidFill>
                  <a:srgbClr val="DEF5F9"/>
                </a:solidFill>
                <a:latin typeface="Calibri"/>
                <a:cs typeface="Calibri"/>
              </a:rPr>
              <a:t>nausea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intensa e/o</a:t>
            </a:r>
            <a:r>
              <a:rPr spc="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vomito: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ipoacusia: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acufeni e/o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senso 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pienezza</a:t>
            </a:r>
            <a:r>
              <a:rPr spc="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auricolare: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buFontTx/>
              <a:buAutoNum type="arabicPeriod"/>
              <a:tabLst>
                <a:tab pos="237490" algn="l"/>
              </a:tabLst>
            </a:pP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Esacerbate </a:t>
            </a:r>
            <a:r>
              <a:rPr b="1" spc="-5" dirty="0">
                <a:solidFill>
                  <a:srgbClr val="DEF5F9"/>
                </a:solidFill>
                <a:latin typeface="Calibri"/>
                <a:cs typeface="Calibri"/>
              </a:rPr>
              <a:t>da bruschi movimenti del</a:t>
            </a:r>
            <a:r>
              <a:rPr b="1" spc="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DEF5F9"/>
                </a:solidFill>
                <a:latin typeface="Calibri"/>
                <a:cs typeface="Calibri"/>
              </a:rPr>
              <a:t>capo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buFontTx/>
              <a:buAutoNum type="arabicPeriod"/>
              <a:tabLst>
                <a:tab pos="23749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intensità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tale: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265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•da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impedire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la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maggior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parte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delle normali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attività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</a:t>
            </a:r>
            <a:r>
              <a:rPr spc="1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paziente: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265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•da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costringere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paziente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</a:t>
            </a:r>
            <a:r>
              <a:rPr spc="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letto: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8707" y="5563920"/>
            <a:ext cx="141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1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10510" y="6309314"/>
            <a:ext cx="9036685" cy="462280"/>
          </a:xfrm>
          <a:custGeom>
            <a:avLst/>
            <a:gdLst/>
            <a:ahLst/>
            <a:cxnLst/>
            <a:rect l="l" t="t" r="r" b="b"/>
            <a:pathLst>
              <a:path w="9036685" h="462279">
                <a:moveTo>
                  <a:pt x="0" y="461670"/>
                </a:moveTo>
                <a:lnTo>
                  <a:pt x="9036558" y="461670"/>
                </a:lnTo>
                <a:lnTo>
                  <a:pt x="903655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DEF5F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10510" y="6309314"/>
            <a:ext cx="9036685" cy="462280"/>
          </a:xfrm>
          <a:custGeom>
            <a:avLst/>
            <a:gdLst/>
            <a:ahLst/>
            <a:cxnLst/>
            <a:rect l="l" t="t" r="r" b="b"/>
            <a:pathLst>
              <a:path w="9036685" h="462279">
                <a:moveTo>
                  <a:pt x="0" y="461670"/>
                </a:moveTo>
                <a:lnTo>
                  <a:pt x="9036558" y="461670"/>
                </a:lnTo>
                <a:lnTo>
                  <a:pt x="903655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9304" y="6334759"/>
            <a:ext cx="8837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Modificato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da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“Felisati et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al.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Proposta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per la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valutazione diagnostica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quantitativa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delle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vertigini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di origine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centrale.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In: </a:t>
            </a:r>
            <a:r>
              <a:rPr sz="1200" i="1" spc="-15" dirty="0">
                <a:solidFill>
                  <a:srgbClr val="800000"/>
                </a:solidFill>
                <a:latin typeface="Calibri"/>
                <a:cs typeface="Calibri"/>
              </a:rPr>
              <a:t>Atti </a:t>
            </a:r>
            <a:r>
              <a:rPr sz="1200" i="1" spc="-5" dirty="0">
                <a:solidFill>
                  <a:srgbClr val="800000"/>
                </a:solidFill>
                <a:latin typeface="Calibri"/>
                <a:cs typeface="Calibri"/>
              </a:rPr>
              <a:t>del LXXV Congresso  Nazionale della </a:t>
            </a:r>
            <a:r>
              <a:rPr sz="1200" i="1" spc="-10" dirty="0">
                <a:solidFill>
                  <a:srgbClr val="800000"/>
                </a:solidFill>
                <a:latin typeface="Calibri"/>
                <a:cs typeface="Calibri"/>
              </a:rPr>
              <a:t>Società </a:t>
            </a:r>
            <a:r>
              <a:rPr sz="1200" i="1" spc="-5" dirty="0">
                <a:solidFill>
                  <a:srgbClr val="800000"/>
                </a:solidFill>
                <a:latin typeface="Calibri"/>
                <a:cs typeface="Calibri"/>
              </a:rPr>
              <a:t>Italiana di Otorinolaringologia </a:t>
            </a:r>
            <a:r>
              <a:rPr sz="1200" i="1" dirty="0">
                <a:solidFill>
                  <a:srgbClr val="800000"/>
                </a:solidFill>
                <a:latin typeface="Calibri"/>
                <a:cs typeface="Calibri"/>
              </a:rPr>
              <a:t>e </a:t>
            </a:r>
            <a:r>
              <a:rPr sz="1200" i="1" spc="-5" dirty="0">
                <a:solidFill>
                  <a:srgbClr val="800000"/>
                </a:solidFill>
                <a:latin typeface="Calibri"/>
                <a:cs typeface="Calibri"/>
              </a:rPr>
              <a:t>Chirurgia Cervico-Facciale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1991”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55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8300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39" y="1"/>
            <a:ext cx="6737984" cy="6915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spcBef>
                <a:spcPts val="560"/>
              </a:spcBef>
              <a:tabLst>
                <a:tab pos="1762760" algn="l"/>
              </a:tabLst>
            </a:pPr>
            <a:r>
              <a:rPr u="heavy" spc="-1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Vertigine</a:t>
            </a:r>
            <a:r>
              <a:rPr u="heavy" spc="10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in</a:t>
            </a:r>
            <a:r>
              <a:rPr u="heavy" spc="20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 </a:t>
            </a:r>
            <a:r>
              <a:rPr u="heavy" spc="-15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atto?	</a:t>
            </a:r>
            <a:r>
              <a:rPr u="heavy" dirty="0">
                <a:solidFill>
                  <a:srgbClr val="DEF5F9"/>
                </a:solidFill>
                <a:uFill>
                  <a:solidFill>
                    <a:srgbClr val="DEF5F9"/>
                  </a:solidFill>
                </a:uFill>
                <a:latin typeface="Calibri"/>
                <a:cs typeface="Calibri"/>
              </a:rPr>
              <a:t>NO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552450">
              <a:spcBef>
                <a:spcPts val="459"/>
              </a:spcBef>
            </a:pPr>
            <a:r>
              <a:rPr b="1" spc="-20" dirty="0">
                <a:solidFill>
                  <a:srgbClr val="DEF5F9"/>
                </a:solidFill>
                <a:latin typeface="Calibri"/>
                <a:cs typeface="Calibri"/>
              </a:rPr>
              <a:t>Vertigo </a:t>
            </a:r>
            <a:r>
              <a:rPr b="1" spc="-5" dirty="0">
                <a:solidFill>
                  <a:srgbClr val="DEF5F9"/>
                </a:solidFill>
                <a:latin typeface="Calibri"/>
                <a:cs typeface="Calibri"/>
              </a:rPr>
              <a:t>Dizziness </a:t>
            </a: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Differential </a:t>
            </a:r>
            <a:r>
              <a:rPr b="1" dirty="0">
                <a:solidFill>
                  <a:srgbClr val="DEF5F9"/>
                </a:solidFill>
                <a:latin typeface="Calibri"/>
                <a:cs typeface="Calibri"/>
              </a:rPr>
              <a:t>Diagnosis </a:t>
            </a:r>
            <a:r>
              <a:rPr b="1" spc="-10" dirty="0">
                <a:solidFill>
                  <a:srgbClr val="DEF5F9"/>
                </a:solidFill>
                <a:latin typeface="Calibri"/>
                <a:cs typeface="Calibri"/>
              </a:rPr>
              <a:t>Score </a:t>
            </a:r>
            <a:r>
              <a:rPr b="1" dirty="0">
                <a:solidFill>
                  <a:srgbClr val="DEF5F9"/>
                </a:solidFill>
                <a:latin typeface="Calibri"/>
                <a:cs typeface="Calibri"/>
              </a:rPr>
              <a:t>(VDDDS)</a:t>
            </a:r>
            <a:r>
              <a:rPr b="1" spc="-1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DEF5F9"/>
                </a:solidFill>
                <a:latin typeface="Calibri"/>
                <a:cs typeface="Calibri"/>
              </a:rPr>
              <a:t>modificata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2541" y="813942"/>
            <a:ext cx="8207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25" dirty="0">
                <a:solidFill>
                  <a:srgbClr val="DEF5F9"/>
                </a:solidFill>
                <a:latin typeface="Calibri"/>
                <a:cs typeface="Calibri"/>
              </a:rPr>
              <a:t>*modificato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da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“Felisati et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al. </a:t>
            </a:r>
            <a:r>
              <a:rPr sz="1200" spc="-10" dirty="0">
                <a:solidFill>
                  <a:srgbClr val="DEF5F9"/>
                </a:solidFill>
                <a:latin typeface="Calibri"/>
                <a:cs typeface="Calibri"/>
              </a:rPr>
              <a:t>Proposta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per la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valutazione diagnostica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DEF5F9"/>
                </a:solidFill>
                <a:latin typeface="Calibri"/>
                <a:cs typeface="Calibri"/>
              </a:rPr>
              <a:t>quantitativa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delle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vertigini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di origine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centrale.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In: </a:t>
            </a:r>
            <a:r>
              <a:rPr sz="1200" spc="-15" dirty="0">
                <a:solidFill>
                  <a:srgbClr val="DEF5F9"/>
                </a:solidFill>
                <a:latin typeface="Calibri"/>
                <a:cs typeface="Calibri"/>
              </a:rPr>
              <a:t>Atti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del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LXXV  Congresso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Nazionale della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Società Italiana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Otorinolaringologia </a:t>
            </a:r>
            <a:r>
              <a:rPr sz="1200"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z="1200" spc="-5" dirty="0">
                <a:solidFill>
                  <a:srgbClr val="DEF5F9"/>
                </a:solidFill>
                <a:latin typeface="Calibri"/>
                <a:cs typeface="Calibri"/>
              </a:rPr>
              <a:t>Chirurgia Cervico-Facciale,</a:t>
            </a:r>
            <a:r>
              <a:rPr sz="1200" spc="-9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DEF5F9"/>
                </a:solidFill>
                <a:latin typeface="Calibri"/>
                <a:cs typeface="Calibri"/>
              </a:rPr>
              <a:t>1991”+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2540" y="1448180"/>
            <a:ext cx="7457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paziente riferisce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avere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presentato</a:t>
            </a:r>
            <a:r>
              <a:rPr spc="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vertigini: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Punteggio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buFontTx/>
              <a:buAutoNum type="arabicPeriod"/>
              <a:tabLst>
                <a:tab pos="23749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tipo: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634365" lvl="1" indent="-164465">
              <a:buFontTx/>
              <a:buChar char="•"/>
              <a:tabLst>
                <a:tab pos="635000" algn="l"/>
                <a:tab pos="7328534" algn="l"/>
              </a:tabLst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as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ifi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spc="-40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,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ma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an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z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q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ui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ibr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,</a:t>
            </a:r>
            <a:r>
              <a:rPr spc="3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saz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abi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à:	0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2541" y="282016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2541" y="364307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3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1178" y="2615463"/>
            <a:ext cx="7316470" cy="2870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995">
              <a:lnSpc>
                <a:spcPts val="1710"/>
              </a:lnSpc>
              <a:tabLst>
                <a:tab pos="7199630" algn="l"/>
              </a:tabLst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•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f</a:t>
            </a:r>
            <a:r>
              <a:rPr spc="-40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an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ame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a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ri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:	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.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Insorte: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40995">
              <a:tabLst>
                <a:tab pos="7199630" algn="l"/>
              </a:tabLst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•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bru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am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(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2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fin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em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p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ali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b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en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fin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:	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40995">
              <a:tabLst>
                <a:tab pos="7199630" algn="l"/>
              </a:tabLst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•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g</a:t>
            </a:r>
            <a:r>
              <a:rPr spc="-40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ad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u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alme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(d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if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fi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</a:t>
            </a:r>
            <a:r>
              <a:rPr spc="-30" dirty="0">
                <a:solidFill>
                  <a:srgbClr val="DEF5F9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à</a:t>
            </a:r>
            <a:r>
              <a:rPr spc="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ono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ini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z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fin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</a:t>
            </a:r>
            <a:r>
              <a:rPr spc="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ei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 di</a:t>
            </a:r>
            <a:r>
              <a:rPr spc="-25" dirty="0">
                <a:solidFill>
                  <a:srgbClr val="DEF5F9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turb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</a:t>
            </a:r>
            <a:r>
              <a:rPr spc="5" dirty="0">
                <a:solidFill>
                  <a:srgbClr val="DEF5F9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:	0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.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Accompagnate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da: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8707" y="3917696"/>
            <a:ext cx="1416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0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3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1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2541" y="3917696"/>
            <a:ext cx="65144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indent="-164465">
              <a:spcBef>
                <a:spcPts val="100"/>
              </a:spcBef>
              <a:buFontTx/>
              <a:buChar char="•"/>
              <a:tabLst>
                <a:tab pos="6350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nausea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lieve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o</a:t>
            </a:r>
            <a:r>
              <a:rPr spc="1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assente: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634365" indent="-164465">
              <a:buFontTx/>
              <a:buChar char="•"/>
              <a:tabLst>
                <a:tab pos="6350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nausea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intensa e/o</a:t>
            </a:r>
            <a:r>
              <a:rPr spc="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vomito: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634365" indent="-164465">
              <a:buFontTx/>
              <a:buChar char="•"/>
              <a:tabLst>
                <a:tab pos="63500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ipoacusia: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634365" indent="-164465">
              <a:buFontTx/>
              <a:buChar char="•"/>
              <a:tabLst>
                <a:tab pos="63500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acufeni e/o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senso 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pienezza</a:t>
            </a:r>
            <a:r>
              <a:rPr spc="4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auricolare: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buFontTx/>
              <a:buAutoNum type="arabicPeriod" startAt="4"/>
              <a:tabLst>
                <a:tab pos="237490" algn="l"/>
              </a:tabLst>
            </a:pP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Esacerbate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da bruschi movimenti del</a:t>
            </a:r>
            <a:r>
              <a:rPr spc="2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capo: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236854" indent="-224154">
              <a:buFontTx/>
              <a:buAutoNum type="arabicPeriod" startAt="4"/>
              <a:tabLst>
                <a:tab pos="237490" algn="l"/>
              </a:tabLst>
            </a:pP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Di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intensità</a:t>
            </a:r>
            <a:r>
              <a:rPr spc="1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tale: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69265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•da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impedire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la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maggior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parte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delle normali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attività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del</a:t>
            </a:r>
            <a:r>
              <a:rPr spc="135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paziente: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69265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•da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costringere </a:t>
            </a:r>
            <a:r>
              <a:rPr spc="-5" dirty="0">
                <a:solidFill>
                  <a:srgbClr val="DEF5F9"/>
                </a:solidFill>
                <a:latin typeface="Calibri"/>
                <a:cs typeface="Calibri"/>
              </a:rPr>
              <a:t>il </a:t>
            </a:r>
            <a:r>
              <a:rPr spc="-10" dirty="0">
                <a:solidFill>
                  <a:srgbClr val="DEF5F9"/>
                </a:solidFill>
                <a:latin typeface="Calibri"/>
                <a:cs typeface="Calibri"/>
              </a:rPr>
              <a:t>paziente </a:t>
            </a: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a</a:t>
            </a:r>
            <a:r>
              <a:rPr spc="5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DEF5F9"/>
                </a:solidFill>
                <a:latin typeface="Calibri"/>
                <a:cs typeface="Calibri"/>
              </a:rPr>
              <a:t>letto: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58707" y="5563920"/>
            <a:ext cx="141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1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DEF5F9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0510" y="6309314"/>
            <a:ext cx="9036685" cy="462280"/>
          </a:xfrm>
          <a:custGeom>
            <a:avLst/>
            <a:gdLst/>
            <a:ahLst/>
            <a:cxnLst/>
            <a:rect l="l" t="t" r="r" b="b"/>
            <a:pathLst>
              <a:path w="9036685" h="462279">
                <a:moveTo>
                  <a:pt x="0" y="461670"/>
                </a:moveTo>
                <a:lnTo>
                  <a:pt x="9036558" y="461670"/>
                </a:lnTo>
                <a:lnTo>
                  <a:pt x="903655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DEF5F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0510" y="6309314"/>
            <a:ext cx="9036685" cy="462280"/>
          </a:xfrm>
          <a:custGeom>
            <a:avLst/>
            <a:gdLst/>
            <a:ahLst/>
            <a:cxnLst/>
            <a:rect l="l" t="t" r="r" b="b"/>
            <a:pathLst>
              <a:path w="9036685" h="462279">
                <a:moveTo>
                  <a:pt x="0" y="461670"/>
                </a:moveTo>
                <a:lnTo>
                  <a:pt x="9036558" y="461670"/>
                </a:lnTo>
                <a:lnTo>
                  <a:pt x="903655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9304" y="6334759"/>
            <a:ext cx="8837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Modificato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da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“Felisati et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al.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Proposta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per la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valutazione diagnostica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quantitativa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delle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vertigini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di origine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centrale.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In: </a:t>
            </a:r>
            <a:r>
              <a:rPr sz="1200" i="1" spc="-15" dirty="0">
                <a:solidFill>
                  <a:srgbClr val="800000"/>
                </a:solidFill>
                <a:latin typeface="Calibri"/>
                <a:cs typeface="Calibri"/>
              </a:rPr>
              <a:t>Atti </a:t>
            </a:r>
            <a:r>
              <a:rPr sz="1200" i="1" spc="-5" dirty="0">
                <a:solidFill>
                  <a:srgbClr val="800000"/>
                </a:solidFill>
                <a:latin typeface="Calibri"/>
                <a:cs typeface="Calibri"/>
              </a:rPr>
              <a:t>del LXXV Congresso  Nazionale della </a:t>
            </a:r>
            <a:r>
              <a:rPr sz="1200" i="1" spc="-10" dirty="0">
                <a:solidFill>
                  <a:srgbClr val="800000"/>
                </a:solidFill>
                <a:latin typeface="Calibri"/>
                <a:cs typeface="Calibri"/>
              </a:rPr>
              <a:t>Società </a:t>
            </a:r>
            <a:r>
              <a:rPr sz="1200" i="1" spc="-5" dirty="0">
                <a:solidFill>
                  <a:srgbClr val="800000"/>
                </a:solidFill>
                <a:latin typeface="Calibri"/>
                <a:cs typeface="Calibri"/>
              </a:rPr>
              <a:t>Italiana di Otorinolaringologia </a:t>
            </a:r>
            <a:r>
              <a:rPr sz="1200" i="1" dirty="0">
                <a:solidFill>
                  <a:srgbClr val="800000"/>
                </a:solidFill>
                <a:latin typeface="Calibri"/>
                <a:cs typeface="Calibri"/>
              </a:rPr>
              <a:t>e </a:t>
            </a:r>
            <a:r>
              <a:rPr sz="1200" i="1" spc="-5" dirty="0">
                <a:solidFill>
                  <a:srgbClr val="800000"/>
                </a:solidFill>
                <a:latin typeface="Calibri"/>
                <a:cs typeface="Calibri"/>
              </a:rPr>
              <a:t>Chirurgia Cervico-Facciale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1991”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79573" y="2565019"/>
            <a:ext cx="8209280" cy="904094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3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5840">
              <a:spcBef>
                <a:spcPts val="5"/>
              </a:spcBef>
              <a:tabLst>
                <a:tab pos="2564765" algn="l"/>
                <a:tab pos="3347085" algn="l"/>
                <a:tab pos="4547235" algn="l"/>
                <a:tab pos="5360670" algn="l"/>
                <a:tab pos="6764655" algn="l"/>
              </a:tabLst>
            </a:pPr>
            <a:r>
              <a:rPr sz="2800" b="1" spc="-20" dirty="0">
                <a:solidFill>
                  <a:srgbClr val="800000"/>
                </a:solidFill>
                <a:latin typeface="Calibri"/>
                <a:cs typeface="Calibri"/>
              </a:rPr>
              <a:t>Periferica	</a:t>
            </a:r>
            <a:r>
              <a:rPr sz="2800" b="1" spc="-5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  <a:r>
              <a:rPr sz="2800" b="1" spc="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00000"/>
                </a:solidFill>
                <a:latin typeface="Calibri"/>
                <a:cs typeface="Calibri"/>
              </a:rPr>
              <a:t>6;	Incerta	4-5;	</a:t>
            </a:r>
            <a:r>
              <a:rPr sz="2800" b="1" spc="-15" dirty="0">
                <a:solidFill>
                  <a:srgbClr val="800000"/>
                </a:solidFill>
                <a:latin typeface="Calibri"/>
                <a:cs typeface="Calibri"/>
              </a:rPr>
              <a:t>Centrale	</a:t>
            </a:r>
            <a:r>
              <a:rPr sz="2800" b="1" spc="-5" dirty="0">
                <a:solidFill>
                  <a:srgbClr val="800000"/>
                </a:solidFill>
                <a:latin typeface="Calibri"/>
                <a:cs typeface="Calibri"/>
              </a:rPr>
              <a:t>≤</a:t>
            </a:r>
            <a:r>
              <a:rPr sz="28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65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510" y="19304"/>
            <a:ext cx="11758980" cy="54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030"/>
              </a:lnSpc>
              <a:spcBef>
                <a:spcPts val="100"/>
              </a:spcBef>
            </a:pPr>
            <a:r>
              <a:rPr spc="-15" dirty="0"/>
              <a:t>Per </a:t>
            </a:r>
            <a:r>
              <a:rPr u="heavy" dirty="0">
                <a:uFill>
                  <a:solidFill>
                    <a:srgbClr val="DEF5F9"/>
                  </a:solidFill>
                </a:uFill>
              </a:rPr>
              <a:t>vertigine</a:t>
            </a:r>
            <a:r>
              <a:rPr dirty="0"/>
              <a:t> si</a:t>
            </a:r>
            <a:r>
              <a:rPr spc="-65" dirty="0"/>
              <a:t> </a:t>
            </a:r>
            <a:r>
              <a:rPr spc="-5" dirty="0"/>
              <a:t>intende</a:t>
            </a:r>
          </a:p>
          <a:p>
            <a:pPr marL="18415" algn="ctr">
              <a:lnSpc>
                <a:spcPts val="2150"/>
              </a:lnSpc>
            </a:pPr>
            <a:r>
              <a:rPr dirty="0"/>
              <a:t>una illusione di </a:t>
            </a:r>
            <a:r>
              <a:rPr spc="-5" dirty="0"/>
              <a:t>movimento </a:t>
            </a:r>
            <a:r>
              <a:rPr dirty="0"/>
              <a:t>di sé o </a:t>
            </a:r>
            <a:r>
              <a:rPr spc="-15" dirty="0"/>
              <a:t>dell’ambiente, </a:t>
            </a:r>
            <a:r>
              <a:rPr dirty="0"/>
              <a:t>un senso di </a:t>
            </a:r>
            <a:r>
              <a:rPr spc="-5" dirty="0"/>
              <a:t>rotazione, </a:t>
            </a:r>
            <a:r>
              <a:rPr dirty="0"/>
              <a:t>o uno </a:t>
            </a:r>
            <a:r>
              <a:rPr spc="-5" dirty="0"/>
              <a:t>spostamento</a:t>
            </a:r>
            <a:r>
              <a:rPr spc="-190" dirty="0"/>
              <a:t> </a:t>
            </a:r>
            <a:r>
              <a:rPr spc="-5" dirty="0"/>
              <a:t>laterale</a:t>
            </a:r>
            <a:r>
              <a:rPr sz="1800" spc="-5" dirty="0"/>
              <a:t>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447544" y="1316737"/>
            <a:ext cx="2327148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5644" y="1293875"/>
            <a:ext cx="2356104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84" y="0"/>
                </a:moveTo>
                <a:lnTo>
                  <a:pt x="60007" y="0"/>
                </a:lnTo>
                <a:lnTo>
                  <a:pt x="36647" y="4724"/>
                </a:lnTo>
                <a:lnTo>
                  <a:pt x="17573" y="17605"/>
                </a:lnTo>
                <a:lnTo>
                  <a:pt x="471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14" y="323451"/>
                </a:lnTo>
                <a:lnTo>
                  <a:pt x="17573" y="342503"/>
                </a:lnTo>
                <a:lnTo>
                  <a:pt x="36647" y="355340"/>
                </a:lnTo>
                <a:lnTo>
                  <a:pt x="60007" y="360045"/>
                </a:lnTo>
                <a:lnTo>
                  <a:pt x="2172284" y="360045"/>
                </a:lnTo>
                <a:lnTo>
                  <a:pt x="2195634" y="355340"/>
                </a:lnTo>
                <a:lnTo>
                  <a:pt x="2214686" y="342503"/>
                </a:lnTo>
                <a:lnTo>
                  <a:pt x="2227523" y="323451"/>
                </a:lnTo>
                <a:lnTo>
                  <a:pt x="2232228" y="300100"/>
                </a:lnTo>
                <a:lnTo>
                  <a:pt x="2232228" y="60071"/>
                </a:lnTo>
                <a:lnTo>
                  <a:pt x="2227523" y="36701"/>
                </a:lnTo>
                <a:lnTo>
                  <a:pt x="2214686" y="17605"/>
                </a:lnTo>
                <a:lnTo>
                  <a:pt x="2195634" y="4724"/>
                </a:lnTo>
                <a:lnTo>
                  <a:pt x="217228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5600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14" y="36701"/>
                </a:lnTo>
                <a:lnTo>
                  <a:pt x="17573" y="17605"/>
                </a:lnTo>
                <a:lnTo>
                  <a:pt x="36647" y="4724"/>
                </a:lnTo>
                <a:lnTo>
                  <a:pt x="60007" y="0"/>
                </a:lnTo>
                <a:lnTo>
                  <a:pt x="2172284" y="0"/>
                </a:lnTo>
                <a:lnTo>
                  <a:pt x="2195634" y="4724"/>
                </a:lnTo>
                <a:lnTo>
                  <a:pt x="2214686" y="17605"/>
                </a:lnTo>
                <a:lnTo>
                  <a:pt x="2227523" y="36701"/>
                </a:lnTo>
                <a:lnTo>
                  <a:pt x="2232228" y="60071"/>
                </a:lnTo>
                <a:lnTo>
                  <a:pt x="2232228" y="300100"/>
                </a:lnTo>
                <a:lnTo>
                  <a:pt x="2227523" y="323451"/>
                </a:lnTo>
                <a:lnTo>
                  <a:pt x="2214686" y="342503"/>
                </a:lnTo>
                <a:lnTo>
                  <a:pt x="2195634" y="355340"/>
                </a:lnTo>
                <a:lnTo>
                  <a:pt x="2172284" y="360045"/>
                </a:lnTo>
                <a:lnTo>
                  <a:pt x="60007" y="360045"/>
                </a:lnTo>
                <a:lnTo>
                  <a:pt x="36647" y="355340"/>
                </a:lnTo>
                <a:lnTo>
                  <a:pt x="17573" y="342503"/>
                </a:lnTo>
                <a:lnTo>
                  <a:pt x="471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4156" y="740664"/>
            <a:ext cx="2759963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47789" y="717804"/>
            <a:ext cx="2554223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2604262" y="0"/>
                </a:moveTo>
                <a:lnTo>
                  <a:pt x="59943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3" y="360045"/>
                </a:lnTo>
                <a:lnTo>
                  <a:pt x="2604262" y="360045"/>
                </a:lnTo>
                <a:lnTo>
                  <a:pt x="2627631" y="355340"/>
                </a:lnTo>
                <a:lnTo>
                  <a:pt x="2646727" y="342503"/>
                </a:lnTo>
                <a:lnTo>
                  <a:pt x="2659608" y="323451"/>
                </a:lnTo>
                <a:lnTo>
                  <a:pt x="2664333" y="300100"/>
                </a:lnTo>
                <a:lnTo>
                  <a:pt x="2664333" y="60071"/>
                </a:lnTo>
                <a:lnTo>
                  <a:pt x="2659608" y="36701"/>
                </a:lnTo>
                <a:lnTo>
                  <a:pt x="2646727" y="17605"/>
                </a:lnTo>
                <a:lnTo>
                  <a:pt x="2627631" y="4724"/>
                </a:lnTo>
                <a:lnTo>
                  <a:pt x="26042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2161" y="764667"/>
            <a:ext cx="2664460" cy="360045"/>
          </a:xfrm>
          <a:custGeom>
            <a:avLst/>
            <a:gdLst/>
            <a:ahLst/>
            <a:cxnLst/>
            <a:rect l="l" t="t" r="r" b="b"/>
            <a:pathLst>
              <a:path w="2664459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2604262" y="0"/>
                </a:lnTo>
                <a:lnTo>
                  <a:pt x="2627631" y="4724"/>
                </a:lnTo>
                <a:lnTo>
                  <a:pt x="2646727" y="17605"/>
                </a:lnTo>
                <a:lnTo>
                  <a:pt x="2659608" y="36701"/>
                </a:lnTo>
                <a:lnTo>
                  <a:pt x="2664333" y="60071"/>
                </a:lnTo>
                <a:lnTo>
                  <a:pt x="2664333" y="300100"/>
                </a:lnTo>
                <a:lnTo>
                  <a:pt x="2659608" y="323451"/>
                </a:lnTo>
                <a:lnTo>
                  <a:pt x="2646727" y="342503"/>
                </a:lnTo>
                <a:lnTo>
                  <a:pt x="2627631" y="355340"/>
                </a:lnTo>
                <a:lnTo>
                  <a:pt x="2604262" y="360045"/>
                </a:lnTo>
                <a:lnTo>
                  <a:pt x="59943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683765"/>
            <a:ext cx="3072384" cy="45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0" y="3009010"/>
            <a:ext cx="2699004" cy="128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2642616"/>
            <a:ext cx="2699004" cy="126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1" y="2708911"/>
            <a:ext cx="3024505" cy="360045"/>
          </a:xfrm>
          <a:custGeom>
            <a:avLst/>
            <a:gdLst/>
            <a:ahLst/>
            <a:cxnLst/>
            <a:rect l="l" t="t" r="r" b="b"/>
            <a:pathLst>
              <a:path w="3024505" h="360044">
                <a:moveTo>
                  <a:pt x="2964307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300100"/>
                </a:lnTo>
                <a:lnTo>
                  <a:pt x="4715" y="323397"/>
                </a:lnTo>
                <a:lnTo>
                  <a:pt x="17575" y="342455"/>
                </a:lnTo>
                <a:lnTo>
                  <a:pt x="36649" y="355322"/>
                </a:lnTo>
                <a:lnTo>
                  <a:pt x="60007" y="360044"/>
                </a:lnTo>
                <a:lnTo>
                  <a:pt x="2964307" y="360044"/>
                </a:lnTo>
                <a:lnTo>
                  <a:pt x="2987676" y="355322"/>
                </a:lnTo>
                <a:lnTo>
                  <a:pt x="3006772" y="342455"/>
                </a:lnTo>
                <a:lnTo>
                  <a:pt x="3019653" y="323397"/>
                </a:lnTo>
                <a:lnTo>
                  <a:pt x="3024378" y="300100"/>
                </a:lnTo>
                <a:lnTo>
                  <a:pt x="3024378" y="60070"/>
                </a:lnTo>
                <a:lnTo>
                  <a:pt x="3019653" y="36701"/>
                </a:lnTo>
                <a:lnTo>
                  <a:pt x="3006772" y="17605"/>
                </a:lnTo>
                <a:lnTo>
                  <a:pt x="2987676" y="4724"/>
                </a:lnTo>
                <a:lnTo>
                  <a:pt x="29643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7949" y="2684780"/>
            <a:ext cx="297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spcBef>
                <a:spcPts val="100"/>
              </a:spcBef>
            </a:pP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Vertigo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Dizziness Differential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Diagnosis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2963545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2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Score  (VDDDS)</a:t>
            </a:r>
            <a:r>
              <a:rPr sz="1200" b="1" u="sng" spc="-6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modificata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13020" y="1819656"/>
            <a:ext cx="2253996" cy="455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34355" y="1778507"/>
            <a:ext cx="2093976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59883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48911" y="740664"/>
            <a:ext cx="2039112" cy="45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78679" y="717804"/>
            <a:ext cx="1178052" cy="429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1884172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0" y="360045"/>
                </a:lnTo>
                <a:lnTo>
                  <a:pt x="1884172" y="360045"/>
                </a:lnTo>
                <a:lnTo>
                  <a:pt x="1907541" y="355340"/>
                </a:lnTo>
                <a:lnTo>
                  <a:pt x="1926637" y="342503"/>
                </a:lnTo>
                <a:lnTo>
                  <a:pt x="1939518" y="323451"/>
                </a:lnTo>
                <a:lnTo>
                  <a:pt x="1944242" y="300100"/>
                </a:lnTo>
                <a:lnTo>
                  <a:pt x="1944242" y="60071"/>
                </a:lnTo>
                <a:lnTo>
                  <a:pt x="1939518" y="36701"/>
                </a:lnTo>
                <a:lnTo>
                  <a:pt x="1926637" y="17605"/>
                </a:lnTo>
                <a:lnTo>
                  <a:pt x="1907541" y="4724"/>
                </a:lnTo>
                <a:lnTo>
                  <a:pt x="188417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5775" y="764667"/>
            <a:ext cx="1944370" cy="360045"/>
          </a:xfrm>
          <a:custGeom>
            <a:avLst/>
            <a:gdLst/>
            <a:ahLst/>
            <a:cxnLst/>
            <a:rect l="l" t="t" r="r" b="b"/>
            <a:pathLst>
              <a:path w="194437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1884172" y="0"/>
                </a:lnTo>
                <a:lnTo>
                  <a:pt x="1907541" y="4724"/>
                </a:lnTo>
                <a:lnTo>
                  <a:pt x="1926637" y="17605"/>
                </a:lnTo>
                <a:lnTo>
                  <a:pt x="1939518" y="36701"/>
                </a:lnTo>
                <a:lnTo>
                  <a:pt x="1944242" y="60071"/>
                </a:lnTo>
                <a:lnTo>
                  <a:pt x="1944242" y="300100"/>
                </a:lnTo>
                <a:lnTo>
                  <a:pt x="1939518" y="323451"/>
                </a:lnTo>
                <a:lnTo>
                  <a:pt x="1926637" y="342503"/>
                </a:lnTo>
                <a:lnTo>
                  <a:pt x="1907541" y="355340"/>
                </a:lnTo>
                <a:lnTo>
                  <a:pt x="1884172" y="360045"/>
                </a:lnTo>
                <a:lnTo>
                  <a:pt x="60070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39867" y="1316737"/>
            <a:ext cx="2327148" cy="454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45023" y="1293875"/>
            <a:ext cx="2218944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2172208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24" y="323451"/>
                </a:lnTo>
                <a:lnTo>
                  <a:pt x="17605" y="342503"/>
                </a:lnTo>
                <a:lnTo>
                  <a:pt x="36701" y="355340"/>
                </a:lnTo>
                <a:lnTo>
                  <a:pt x="60071" y="360045"/>
                </a:lnTo>
                <a:lnTo>
                  <a:pt x="2172208" y="360045"/>
                </a:lnTo>
                <a:lnTo>
                  <a:pt x="2195577" y="355340"/>
                </a:lnTo>
                <a:lnTo>
                  <a:pt x="2214673" y="342503"/>
                </a:lnTo>
                <a:lnTo>
                  <a:pt x="2227554" y="323451"/>
                </a:lnTo>
                <a:lnTo>
                  <a:pt x="2232279" y="300100"/>
                </a:lnTo>
                <a:lnTo>
                  <a:pt x="2232279" y="60071"/>
                </a:lnTo>
                <a:lnTo>
                  <a:pt x="2227554" y="36701"/>
                </a:lnTo>
                <a:lnTo>
                  <a:pt x="2214673" y="17605"/>
                </a:lnTo>
                <a:lnTo>
                  <a:pt x="2195577" y="4724"/>
                </a:lnTo>
                <a:lnTo>
                  <a:pt x="217220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87873" y="1340739"/>
            <a:ext cx="2232660" cy="360045"/>
          </a:xfrm>
          <a:custGeom>
            <a:avLst/>
            <a:gdLst/>
            <a:ahLst/>
            <a:cxnLst/>
            <a:rect l="l" t="t" r="r" b="b"/>
            <a:pathLst>
              <a:path w="2232660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2172208" y="0"/>
                </a:lnTo>
                <a:lnTo>
                  <a:pt x="2195577" y="4724"/>
                </a:lnTo>
                <a:lnTo>
                  <a:pt x="2214673" y="17605"/>
                </a:lnTo>
                <a:lnTo>
                  <a:pt x="2227554" y="36701"/>
                </a:lnTo>
                <a:lnTo>
                  <a:pt x="2232279" y="60071"/>
                </a:lnTo>
                <a:lnTo>
                  <a:pt x="2232279" y="300100"/>
                </a:lnTo>
                <a:lnTo>
                  <a:pt x="2227554" y="323451"/>
                </a:lnTo>
                <a:lnTo>
                  <a:pt x="2214673" y="342503"/>
                </a:lnTo>
                <a:lnTo>
                  <a:pt x="2195577" y="355340"/>
                </a:lnTo>
                <a:lnTo>
                  <a:pt x="2172208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53690" y="779779"/>
            <a:ext cx="718058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5990">
              <a:spcBef>
                <a:spcPts val="100"/>
              </a:spcBef>
              <a:tabLst>
                <a:tab pos="4973955" algn="l"/>
              </a:tabLst>
            </a:pP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vertigine	Escludi</a:t>
            </a:r>
            <a:r>
              <a:rPr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pseudovertigine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672080" algn="l"/>
              </a:tabLst>
            </a:pP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 </a:t>
            </a:r>
            <a:r>
              <a:rPr spc="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Vertigine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atto</a:t>
            </a:r>
            <a:r>
              <a:rPr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60565" y="1819656"/>
            <a:ext cx="2255519" cy="455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83423" y="1778507"/>
            <a:ext cx="2093976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2100199" y="0"/>
                </a:moveTo>
                <a:lnTo>
                  <a:pt x="59944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300100"/>
                </a:lnTo>
                <a:lnTo>
                  <a:pt x="4704" y="323451"/>
                </a:lnTo>
                <a:lnTo>
                  <a:pt x="17541" y="342503"/>
                </a:lnTo>
                <a:lnTo>
                  <a:pt x="36593" y="355340"/>
                </a:lnTo>
                <a:lnTo>
                  <a:pt x="59944" y="360045"/>
                </a:lnTo>
                <a:lnTo>
                  <a:pt x="2100199" y="360045"/>
                </a:lnTo>
                <a:lnTo>
                  <a:pt x="2123568" y="355340"/>
                </a:lnTo>
                <a:lnTo>
                  <a:pt x="2142664" y="342503"/>
                </a:lnTo>
                <a:lnTo>
                  <a:pt x="2155545" y="323451"/>
                </a:lnTo>
                <a:lnTo>
                  <a:pt x="2160269" y="300100"/>
                </a:lnTo>
                <a:lnTo>
                  <a:pt x="2160269" y="60071"/>
                </a:lnTo>
                <a:lnTo>
                  <a:pt x="2155545" y="36701"/>
                </a:lnTo>
                <a:lnTo>
                  <a:pt x="2142664" y="17605"/>
                </a:lnTo>
                <a:lnTo>
                  <a:pt x="2123568" y="4724"/>
                </a:lnTo>
                <a:lnTo>
                  <a:pt x="210019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08189" y="1844802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2100199" y="0"/>
                </a:lnTo>
                <a:lnTo>
                  <a:pt x="2123568" y="4724"/>
                </a:lnTo>
                <a:lnTo>
                  <a:pt x="2142664" y="17605"/>
                </a:lnTo>
                <a:lnTo>
                  <a:pt x="2155545" y="36701"/>
                </a:lnTo>
                <a:lnTo>
                  <a:pt x="2160269" y="60071"/>
                </a:lnTo>
                <a:lnTo>
                  <a:pt x="2160269" y="300100"/>
                </a:lnTo>
                <a:lnTo>
                  <a:pt x="2155545" y="323451"/>
                </a:lnTo>
                <a:lnTo>
                  <a:pt x="2142664" y="342503"/>
                </a:lnTo>
                <a:lnTo>
                  <a:pt x="2123568" y="355340"/>
                </a:lnTo>
                <a:lnTo>
                  <a:pt x="2100199" y="360045"/>
                </a:lnTo>
                <a:lnTo>
                  <a:pt x="59944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56658" y="1820671"/>
            <a:ext cx="422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461260" algn="l"/>
              </a:tabLst>
            </a:pP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</a:t>
            </a:r>
            <a:r>
              <a:rPr sz="1200" spc="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	SEGNI </a:t>
            </a:r>
            <a:r>
              <a:rPr sz="1200" spc="-10" dirty="0">
                <a:solidFill>
                  <a:srgbClr val="800000"/>
                </a:solidFill>
                <a:latin typeface="Calibri"/>
                <a:cs typeface="Calibri"/>
              </a:rPr>
              <a:t>NEUROLOGICI </a:t>
            </a:r>
            <a:r>
              <a:rPr sz="1200" spc="-5" dirty="0">
                <a:solidFill>
                  <a:srgbClr val="800000"/>
                </a:solidFill>
                <a:latin typeface="Calibri"/>
                <a:cs typeface="Calibri"/>
              </a:rPr>
              <a:t>FOCALI 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O 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spc="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   NO	O </a:t>
            </a:r>
            <a:r>
              <a:rPr sz="1200" spc="-15" dirty="0">
                <a:solidFill>
                  <a:srgbClr val="800000"/>
                </a:solidFill>
                <a:latin typeface="Calibri"/>
                <a:cs typeface="Calibri"/>
              </a:rPr>
              <a:t>CEFALEA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?</a:t>
            </a:r>
            <a:r>
              <a:rPr sz="1200" spc="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24000" y="1748028"/>
            <a:ext cx="1379220" cy="8153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31620" y="1847089"/>
            <a:ext cx="1371600" cy="5806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1211630" y="0"/>
                </a:moveTo>
                <a:lnTo>
                  <a:pt x="120012" y="0"/>
                </a:lnTo>
                <a:lnTo>
                  <a:pt x="73298" y="9429"/>
                </a:lnTo>
                <a:lnTo>
                  <a:pt x="35150" y="35147"/>
                </a:lnTo>
                <a:lnTo>
                  <a:pt x="9431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31" y="646795"/>
                </a:lnTo>
                <a:lnTo>
                  <a:pt x="35150" y="684942"/>
                </a:lnTo>
                <a:lnTo>
                  <a:pt x="73298" y="710660"/>
                </a:lnTo>
                <a:lnTo>
                  <a:pt x="120012" y="720090"/>
                </a:lnTo>
                <a:lnTo>
                  <a:pt x="1211630" y="720090"/>
                </a:lnTo>
                <a:lnTo>
                  <a:pt x="1258321" y="710660"/>
                </a:lnTo>
                <a:lnTo>
                  <a:pt x="1296454" y="684942"/>
                </a:lnTo>
                <a:lnTo>
                  <a:pt x="1322166" y="646795"/>
                </a:lnTo>
                <a:lnTo>
                  <a:pt x="1331595" y="600075"/>
                </a:lnTo>
                <a:lnTo>
                  <a:pt x="1331595" y="120015"/>
                </a:lnTo>
                <a:lnTo>
                  <a:pt x="1322166" y="73294"/>
                </a:lnTo>
                <a:lnTo>
                  <a:pt x="1296454" y="35147"/>
                </a:lnTo>
                <a:lnTo>
                  <a:pt x="1258321" y="9429"/>
                </a:lnTo>
                <a:lnTo>
                  <a:pt x="121163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24001" y="1772792"/>
            <a:ext cx="1331595" cy="720090"/>
          </a:xfrm>
          <a:custGeom>
            <a:avLst/>
            <a:gdLst/>
            <a:ahLst/>
            <a:cxnLst/>
            <a:rect l="l" t="t" r="r" b="b"/>
            <a:pathLst>
              <a:path w="1331595" h="720089">
                <a:moveTo>
                  <a:pt x="0" y="120015"/>
                </a:moveTo>
                <a:lnTo>
                  <a:pt x="9431" y="73294"/>
                </a:lnTo>
                <a:lnTo>
                  <a:pt x="35150" y="35147"/>
                </a:lnTo>
                <a:lnTo>
                  <a:pt x="73298" y="9429"/>
                </a:lnTo>
                <a:lnTo>
                  <a:pt x="120012" y="0"/>
                </a:lnTo>
                <a:lnTo>
                  <a:pt x="1211630" y="0"/>
                </a:lnTo>
                <a:lnTo>
                  <a:pt x="1258321" y="9429"/>
                </a:lnTo>
                <a:lnTo>
                  <a:pt x="1296454" y="35147"/>
                </a:lnTo>
                <a:lnTo>
                  <a:pt x="1322166" y="73294"/>
                </a:lnTo>
                <a:lnTo>
                  <a:pt x="1331595" y="120015"/>
                </a:lnTo>
                <a:lnTo>
                  <a:pt x="1331595" y="600075"/>
                </a:lnTo>
                <a:lnTo>
                  <a:pt x="1322166" y="646795"/>
                </a:lnTo>
                <a:lnTo>
                  <a:pt x="1296454" y="684942"/>
                </a:lnTo>
                <a:lnTo>
                  <a:pt x="1258321" y="710660"/>
                </a:lnTo>
                <a:lnTo>
                  <a:pt x="1211630" y="720090"/>
                </a:lnTo>
                <a:lnTo>
                  <a:pt x="120012" y="720090"/>
                </a:lnTo>
                <a:lnTo>
                  <a:pt x="73298" y="710660"/>
                </a:lnTo>
                <a:lnTo>
                  <a:pt x="35150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37792" y="1884425"/>
            <a:ext cx="11010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 CEFALEA?  </a:t>
            </a:r>
            <a:r>
              <a:rPr sz="1000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23616" y="1748028"/>
            <a:ext cx="1463040" cy="8153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80004" y="1847089"/>
            <a:ext cx="1371599" cy="5806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1248155" y="0"/>
                </a:moveTo>
                <a:lnTo>
                  <a:pt x="120015" y="0"/>
                </a:lnTo>
                <a:lnTo>
                  <a:pt x="73294" y="9429"/>
                </a:lnTo>
                <a:lnTo>
                  <a:pt x="35147" y="35147"/>
                </a:lnTo>
                <a:lnTo>
                  <a:pt x="9429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29" y="646795"/>
                </a:lnTo>
                <a:lnTo>
                  <a:pt x="35147" y="684942"/>
                </a:lnTo>
                <a:lnTo>
                  <a:pt x="73294" y="710660"/>
                </a:lnTo>
                <a:lnTo>
                  <a:pt x="120015" y="720090"/>
                </a:lnTo>
                <a:lnTo>
                  <a:pt x="1248155" y="720090"/>
                </a:lnTo>
                <a:lnTo>
                  <a:pt x="1294876" y="710660"/>
                </a:lnTo>
                <a:lnTo>
                  <a:pt x="1333023" y="684942"/>
                </a:lnTo>
                <a:lnTo>
                  <a:pt x="1358741" y="646795"/>
                </a:lnTo>
                <a:lnTo>
                  <a:pt x="1368171" y="600075"/>
                </a:lnTo>
                <a:lnTo>
                  <a:pt x="1368171" y="120015"/>
                </a:lnTo>
                <a:lnTo>
                  <a:pt x="1358741" y="73294"/>
                </a:lnTo>
                <a:lnTo>
                  <a:pt x="1333023" y="35147"/>
                </a:lnTo>
                <a:lnTo>
                  <a:pt x="1294876" y="9429"/>
                </a:lnTo>
                <a:lnTo>
                  <a:pt x="124815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71623" y="1772792"/>
            <a:ext cx="1368425" cy="720090"/>
          </a:xfrm>
          <a:custGeom>
            <a:avLst/>
            <a:gdLst/>
            <a:ahLst/>
            <a:cxnLst/>
            <a:rect l="l" t="t" r="r" b="b"/>
            <a:pathLst>
              <a:path w="1368425" h="720089">
                <a:moveTo>
                  <a:pt x="0" y="120015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1248155" y="0"/>
                </a:lnTo>
                <a:lnTo>
                  <a:pt x="1294876" y="9429"/>
                </a:lnTo>
                <a:lnTo>
                  <a:pt x="1333023" y="35147"/>
                </a:lnTo>
                <a:lnTo>
                  <a:pt x="1358741" y="73294"/>
                </a:lnTo>
                <a:lnTo>
                  <a:pt x="1368171" y="120015"/>
                </a:lnTo>
                <a:lnTo>
                  <a:pt x="1368171" y="600075"/>
                </a:lnTo>
                <a:lnTo>
                  <a:pt x="1358741" y="646795"/>
                </a:lnTo>
                <a:lnTo>
                  <a:pt x="1333023" y="684942"/>
                </a:lnTo>
                <a:lnTo>
                  <a:pt x="1294876" y="710660"/>
                </a:lnTo>
                <a:lnTo>
                  <a:pt x="1248155" y="720090"/>
                </a:lnTo>
                <a:lnTo>
                  <a:pt x="120015" y="720090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5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85923" y="1884425"/>
            <a:ext cx="11004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SEGNI NEUROLOGICI  FOCALI O</a:t>
            </a:r>
            <a:r>
              <a:rPr sz="1000" spc="1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CEFALEA?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SI,</a:t>
            </a:r>
            <a:r>
              <a:rPr sz="1000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00000"/>
                </a:solidFill>
                <a:latin typeface="Calibri"/>
                <a:cs typeface="Calibri"/>
              </a:rPr>
              <a:t>ricovero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24000" y="3259836"/>
            <a:ext cx="1522476" cy="4556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24000" y="3310128"/>
            <a:ext cx="1453896" cy="3124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2400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24"/>
                </a:lnTo>
                <a:lnTo>
                  <a:pt x="17575" y="17605"/>
                </a:lnTo>
                <a:lnTo>
                  <a:pt x="4715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4"/>
                </a:lnTo>
                <a:lnTo>
                  <a:pt x="1415669" y="360044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3"/>
                </a:lnTo>
                <a:lnTo>
                  <a:pt x="1475613" y="60070"/>
                </a:lnTo>
                <a:lnTo>
                  <a:pt x="1470908" y="36701"/>
                </a:lnTo>
                <a:lnTo>
                  <a:pt x="1458071" y="17605"/>
                </a:lnTo>
                <a:lnTo>
                  <a:pt x="1439019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20419" y="3352546"/>
            <a:ext cx="1235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</a:t>
            </a:r>
            <a:r>
              <a:rPr sz="1200" b="1" spc="-6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periferica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96767" y="3259836"/>
            <a:ext cx="1569720" cy="4556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28772" y="3218688"/>
            <a:ext cx="1539240" cy="495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43630" y="3284983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0"/>
                </a:lnTo>
                <a:lnTo>
                  <a:pt x="0" y="299973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4"/>
                </a:lnTo>
                <a:lnTo>
                  <a:pt x="1415669" y="360044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3"/>
                </a:lnTo>
                <a:lnTo>
                  <a:pt x="1475739" y="60070"/>
                </a:lnTo>
                <a:lnTo>
                  <a:pt x="1471015" y="36701"/>
                </a:lnTo>
                <a:lnTo>
                  <a:pt x="1458134" y="17605"/>
                </a:lnTo>
                <a:lnTo>
                  <a:pt x="1439038" y="472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47949" y="3261105"/>
            <a:ext cx="3048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5770">
              <a:spcBef>
                <a:spcPts val="100"/>
              </a:spcBef>
            </a:pP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Vertigine centrale</a:t>
            </a:r>
            <a:r>
              <a:rPr sz="12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tabLst>
                <a:tab pos="1446530" algn="l"/>
                <a:tab pos="1631950" algn="l"/>
                <a:tab pos="2111375" algn="l"/>
                <a:tab pos="3034030" algn="l"/>
              </a:tabLst>
            </a:pP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sz="1200" b="1" u="sng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 	</a:t>
            </a:r>
            <a:r>
              <a:rPr sz="1200" b="1" u="sng" spc="-5" dirty="0">
                <a:solidFill>
                  <a:srgbClr val="800000"/>
                </a:solidFill>
                <a:uFill>
                  <a:solidFill>
                    <a:srgbClr val="289FBD"/>
                  </a:solidFill>
                </a:uFill>
                <a:latin typeface="Calibri"/>
                <a:cs typeface="Calibri"/>
              </a:rPr>
              <a:t>incerta	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24000" y="3835909"/>
            <a:ext cx="1522476" cy="4556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24000" y="3886201"/>
            <a:ext cx="1440180" cy="3124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1415669" y="0"/>
                </a:moveTo>
                <a:lnTo>
                  <a:pt x="60007" y="0"/>
                </a:lnTo>
                <a:lnTo>
                  <a:pt x="36649" y="4704"/>
                </a:lnTo>
                <a:lnTo>
                  <a:pt x="17575" y="17541"/>
                </a:lnTo>
                <a:lnTo>
                  <a:pt x="4715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15" y="323343"/>
                </a:lnTo>
                <a:lnTo>
                  <a:pt x="17575" y="342439"/>
                </a:lnTo>
                <a:lnTo>
                  <a:pt x="36649" y="355320"/>
                </a:lnTo>
                <a:lnTo>
                  <a:pt x="60007" y="360045"/>
                </a:lnTo>
                <a:lnTo>
                  <a:pt x="1415669" y="360045"/>
                </a:lnTo>
                <a:lnTo>
                  <a:pt x="1439019" y="355320"/>
                </a:lnTo>
                <a:lnTo>
                  <a:pt x="1458071" y="342439"/>
                </a:lnTo>
                <a:lnTo>
                  <a:pt x="1470908" y="323343"/>
                </a:lnTo>
                <a:lnTo>
                  <a:pt x="1475613" y="299974"/>
                </a:lnTo>
                <a:lnTo>
                  <a:pt x="1475613" y="59944"/>
                </a:lnTo>
                <a:lnTo>
                  <a:pt x="1470908" y="36593"/>
                </a:lnTo>
                <a:lnTo>
                  <a:pt x="1458071" y="17541"/>
                </a:lnTo>
                <a:lnTo>
                  <a:pt x="1439019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2400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40" h="360045">
                <a:moveTo>
                  <a:pt x="0" y="59944"/>
                </a:moveTo>
                <a:lnTo>
                  <a:pt x="4715" y="36593"/>
                </a:lnTo>
                <a:lnTo>
                  <a:pt x="17575" y="17541"/>
                </a:lnTo>
                <a:lnTo>
                  <a:pt x="36649" y="4704"/>
                </a:lnTo>
                <a:lnTo>
                  <a:pt x="60007" y="0"/>
                </a:lnTo>
                <a:lnTo>
                  <a:pt x="1415669" y="0"/>
                </a:lnTo>
                <a:lnTo>
                  <a:pt x="1439019" y="4704"/>
                </a:lnTo>
                <a:lnTo>
                  <a:pt x="1458071" y="17541"/>
                </a:lnTo>
                <a:lnTo>
                  <a:pt x="1470908" y="36593"/>
                </a:lnTo>
                <a:lnTo>
                  <a:pt x="1475613" y="59944"/>
                </a:lnTo>
                <a:lnTo>
                  <a:pt x="1475613" y="299974"/>
                </a:lnTo>
                <a:lnTo>
                  <a:pt x="1470908" y="323343"/>
                </a:lnTo>
                <a:lnTo>
                  <a:pt x="1458071" y="342439"/>
                </a:lnTo>
                <a:lnTo>
                  <a:pt x="1439019" y="355320"/>
                </a:lnTo>
                <a:lnTo>
                  <a:pt x="1415669" y="360045"/>
                </a:lnTo>
                <a:lnTo>
                  <a:pt x="60007" y="360045"/>
                </a:lnTo>
                <a:lnTo>
                  <a:pt x="36649" y="355320"/>
                </a:lnTo>
                <a:lnTo>
                  <a:pt x="17575" y="342439"/>
                </a:lnTo>
                <a:lnTo>
                  <a:pt x="4715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20419" y="3928617"/>
            <a:ext cx="1221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Presa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in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carico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ORL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96767" y="3835909"/>
            <a:ext cx="1569720" cy="4556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1415669" y="0"/>
                </a:moveTo>
                <a:lnTo>
                  <a:pt x="60070" y="0"/>
                </a:ln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0" y="299974"/>
                </a:lnTo>
                <a:lnTo>
                  <a:pt x="4724" y="323343"/>
                </a:lnTo>
                <a:lnTo>
                  <a:pt x="17605" y="342439"/>
                </a:lnTo>
                <a:lnTo>
                  <a:pt x="36701" y="355320"/>
                </a:lnTo>
                <a:lnTo>
                  <a:pt x="60070" y="360045"/>
                </a:lnTo>
                <a:lnTo>
                  <a:pt x="1415669" y="360045"/>
                </a:lnTo>
                <a:lnTo>
                  <a:pt x="1439038" y="355320"/>
                </a:lnTo>
                <a:lnTo>
                  <a:pt x="1458134" y="342439"/>
                </a:lnTo>
                <a:lnTo>
                  <a:pt x="1471015" y="323343"/>
                </a:lnTo>
                <a:lnTo>
                  <a:pt x="1475739" y="299974"/>
                </a:lnTo>
                <a:lnTo>
                  <a:pt x="1475739" y="59944"/>
                </a:lnTo>
                <a:lnTo>
                  <a:pt x="1471015" y="36593"/>
                </a:lnTo>
                <a:lnTo>
                  <a:pt x="1458134" y="17541"/>
                </a:lnTo>
                <a:lnTo>
                  <a:pt x="1439038" y="4704"/>
                </a:lnTo>
                <a:lnTo>
                  <a:pt x="141566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143630" y="3861054"/>
            <a:ext cx="1475740" cy="360045"/>
          </a:xfrm>
          <a:custGeom>
            <a:avLst/>
            <a:gdLst/>
            <a:ahLst/>
            <a:cxnLst/>
            <a:rect l="l" t="t" r="r" b="b"/>
            <a:pathLst>
              <a:path w="1475739" h="360045">
                <a:moveTo>
                  <a:pt x="0" y="59944"/>
                </a:moveTo>
                <a:lnTo>
                  <a:pt x="4724" y="36593"/>
                </a:lnTo>
                <a:lnTo>
                  <a:pt x="17605" y="17541"/>
                </a:lnTo>
                <a:lnTo>
                  <a:pt x="36701" y="4704"/>
                </a:lnTo>
                <a:lnTo>
                  <a:pt x="60070" y="0"/>
                </a:lnTo>
                <a:lnTo>
                  <a:pt x="1415669" y="0"/>
                </a:lnTo>
                <a:lnTo>
                  <a:pt x="1439038" y="4704"/>
                </a:lnTo>
                <a:lnTo>
                  <a:pt x="1458134" y="17541"/>
                </a:lnTo>
                <a:lnTo>
                  <a:pt x="1471015" y="36593"/>
                </a:lnTo>
                <a:lnTo>
                  <a:pt x="1475739" y="59944"/>
                </a:lnTo>
                <a:lnTo>
                  <a:pt x="1475739" y="299974"/>
                </a:lnTo>
                <a:lnTo>
                  <a:pt x="1471015" y="323343"/>
                </a:lnTo>
                <a:lnTo>
                  <a:pt x="1458134" y="342439"/>
                </a:lnTo>
                <a:lnTo>
                  <a:pt x="1439038" y="355320"/>
                </a:lnTo>
                <a:lnTo>
                  <a:pt x="1415669" y="360045"/>
                </a:lnTo>
                <a:lnTo>
                  <a:pt x="60070" y="360045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76042" y="3928617"/>
            <a:ext cx="1009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Neuroimmagini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808732" y="4340352"/>
            <a:ext cx="850392" cy="3825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64180" y="4354068"/>
            <a:ext cx="571500" cy="3124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60" y="3768"/>
                </a:lnTo>
                <a:lnTo>
                  <a:pt x="14096" y="14049"/>
                </a:lnTo>
                <a:lnTo>
                  <a:pt x="3786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86" y="258728"/>
                </a:lnTo>
                <a:lnTo>
                  <a:pt x="14096" y="273986"/>
                </a:lnTo>
                <a:lnTo>
                  <a:pt x="29360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342" y="284267"/>
                </a:lnTo>
                <a:lnTo>
                  <a:pt x="741600" y="273986"/>
                </a:lnTo>
                <a:lnTo>
                  <a:pt x="751881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81" y="29307"/>
                </a:lnTo>
                <a:lnTo>
                  <a:pt x="741600" y="14049"/>
                </a:lnTo>
                <a:lnTo>
                  <a:pt x="726342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855594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86" y="29307"/>
                </a:lnTo>
                <a:lnTo>
                  <a:pt x="14096" y="14049"/>
                </a:lnTo>
                <a:lnTo>
                  <a:pt x="29360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342" y="3768"/>
                </a:lnTo>
                <a:lnTo>
                  <a:pt x="741600" y="14049"/>
                </a:lnTo>
                <a:lnTo>
                  <a:pt x="751881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81" y="258728"/>
                </a:lnTo>
                <a:lnTo>
                  <a:pt x="741600" y="273986"/>
                </a:lnTo>
                <a:lnTo>
                  <a:pt x="726342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60" y="284267"/>
                </a:lnTo>
                <a:lnTo>
                  <a:pt x="14096" y="273986"/>
                </a:lnTo>
                <a:lnTo>
                  <a:pt x="3786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85592" y="4396867"/>
            <a:ext cx="29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672840" y="4340352"/>
            <a:ext cx="850391" cy="3825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835908" y="4354068"/>
            <a:ext cx="557783" cy="3124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707644" y="0"/>
                </a:moveTo>
                <a:lnTo>
                  <a:pt x="48006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6" y="288035"/>
                </a:lnTo>
                <a:lnTo>
                  <a:pt x="707644" y="288035"/>
                </a:lnTo>
                <a:lnTo>
                  <a:pt x="726289" y="284267"/>
                </a:lnTo>
                <a:lnTo>
                  <a:pt x="741553" y="273986"/>
                </a:lnTo>
                <a:lnTo>
                  <a:pt x="751863" y="258728"/>
                </a:lnTo>
                <a:lnTo>
                  <a:pt x="755650" y="240029"/>
                </a:lnTo>
                <a:lnTo>
                  <a:pt x="755650" y="48005"/>
                </a:lnTo>
                <a:lnTo>
                  <a:pt x="751863" y="29307"/>
                </a:lnTo>
                <a:lnTo>
                  <a:pt x="741553" y="14049"/>
                </a:lnTo>
                <a:lnTo>
                  <a:pt x="726289" y="3768"/>
                </a:lnTo>
                <a:lnTo>
                  <a:pt x="7076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719702" y="4365116"/>
            <a:ext cx="755650" cy="288290"/>
          </a:xfrm>
          <a:custGeom>
            <a:avLst/>
            <a:gdLst/>
            <a:ahLst/>
            <a:cxnLst/>
            <a:rect l="l" t="t" r="r" b="b"/>
            <a:pathLst>
              <a:path w="755650" h="288289">
                <a:moveTo>
                  <a:pt x="0" y="48005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6" y="0"/>
                </a:lnTo>
                <a:lnTo>
                  <a:pt x="707644" y="0"/>
                </a:lnTo>
                <a:lnTo>
                  <a:pt x="726289" y="3768"/>
                </a:lnTo>
                <a:lnTo>
                  <a:pt x="741553" y="14049"/>
                </a:lnTo>
                <a:lnTo>
                  <a:pt x="751863" y="29307"/>
                </a:lnTo>
                <a:lnTo>
                  <a:pt x="755650" y="48005"/>
                </a:lnTo>
                <a:lnTo>
                  <a:pt x="755650" y="240029"/>
                </a:lnTo>
                <a:lnTo>
                  <a:pt x="751863" y="258728"/>
                </a:lnTo>
                <a:lnTo>
                  <a:pt x="741553" y="273986"/>
                </a:lnTo>
                <a:lnTo>
                  <a:pt x="726289" y="284267"/>
                </a:lnTo>
                <a:lnTo>
                  <a:pt x="707644" y="288035"/>
                </a:lnTo>
                <a:lnTo>
                  <a:pt x="48006" y="288035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57573" y="4396867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POS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44623" y="4700016"/>
            <a:ext cx="1751076" cy="3108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139695" y="4677156"/>
            <a:ext cx="1394460" cy="3124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1620215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1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1620215" y="216026"/>
                </a:lnTo>
                <a:lnTo>
                  <a:pt x="1634189" y="213195"/>
                </a:lnTo>
                <a:lnTo>
                  <a:pt x="1645615" y="205470"/>
                </a:lnTo>
                <a:lnTo>
                  <a:pt x="1653326" y="194006"/>
                </a:lnTo>
                <a:lnTo>
                  <a:pt x="1656156" y="179958"/>
                </a:lnTo>
                <a:lnTo>
                  <a:pt x="1656156" y="35940"/>
                </a:lnTo>
                <a:lnTo>
                  <a:pt x="1653326" y="21967"/>
                </a:lnTo>
                <a:lnTo>
                  <a:pt x="1645615" y="10541"/>
                </a:lnTo>
                <a:lnTo>
                  <a:pt x="1634189" y="2829"/>
                </a:lnTo>
                <a:lnTo>
                  <a:pt x="162021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991537" y="4725162"/>
            <a:ext cx="1656714" cy="216535"/>
          </a:xfrm>
          <a:custGeom>
            <a:avLst/>
            <a:gdLst/>
            <a:ahLst/>
            <a:cxnLst/>
            <a:rect l="l" t="t" r="r" b="b"/>
            <a:pathLst>
              <a:path w="1656714" h="216535">
                <a:moveTo>
                  <a:pt x="0" y="35940"/>
                </a:moveTo>
                <a:lnTo>
                  <a:pt x="2830" y="21967"/>
                </a:lnTo>
                <a:lnTo>
                  <a:pt x="10548" y="10541"/>
                </a:lnTo>
                <a:lnTo>
                  <a:pt x="21993" y="2829"/>
                </a:lnTo>
                <a:lnTo>
                  <a:pt x="36004" y="0"/>
                </a:lnTo>
                <a:lnTo>
                  <a:pt x="1620215" y="0"/>
                </a:lnTo>
                <a:lnTo>
                  <a:pt x="1634189" y="2829"/>
                </a:lnTo>
                <a:lnTo>
                  <a:pt x="1645615" y="10541"/>
                </a:lnTo>
                <a:lnTo>
                  <a:pt x="1653326" y="21967"/>
                </a:lnTo>
                <a:lnTo>
                  <a:pt x="1656156" y="35940"/>
                </a:lnTo>
                <a:lnTo>
                  <a:pt x="1656156" y="179958"/>
                </a:lnTo>
                <a:lnTo>
                  <a:pt x="1653326" y="194006"/>
                </a:lnTo>
                <a:lnTo>
                  <a:pt x="1645615" y="205470"/>
                </a:lnTo>
                <a:lnTo>
                  <a:pt x="1634189" y="213195"/>
                </a:lnTo>
                <a:lnTo>
                  <a:pt x="1620215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4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61413" y="4721097"/>
            <a:ext cx="11156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Insorta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da &lt;</a:t>
            </a:r>
            <a:r>
              <a:rPr sz="1200" b="1" spc="-8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24h?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944623" y="4988052"/>
            <a:ext cx="525780" cy="3108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16252" y="4965192"/>
            <a:ext cx="380999" cy="3124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9" y="0"/>
                </a:moveTo>
                <a:lnTo>
                  <a:pt x="36004" y="0"/>
                </a:lnTo>
                <a:lnTo>
                  <a:pt x="21993" y="2829"/>
                </a:lnTo>
                <a:lnTo>
                  <a:pt x="10548" y="10540"/>
                </a:lnTo>
                <a:lnTo>
                  <a:pt x="2830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0" y="194006"/>
                </a:lnTo>
                <a:lnTo>
                  <a:pt x="10548" y="205470"/>
                </a:lnTo>
                <a:lnTo>
                  <a:pt x="21993" y="213195"/>
                </a:lnTo>
                <a:lnTo>
                  <a:pt x="36004" y="216026"/>
                </a:lnTo>
                <a:lnTo>
                  <a:pt x="396049" y="216026"/>
                </a:lnTo>
                <a:lnTo>
                  <a:pt x="410065" y="213195"/>
                </a:lnTo>
                <a:lnTo>
                  <a:pt x="421509" y="205470"/>
                </a:lnTo>
                <a:lnTo>
                  <a:pt x="429225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5" y="21967"/>
                </a:lnTo>
                <a:lnTo>
                  <a:pt x="421509" y="10540"/>
                </a:lnTo>
                <a:lnTo>
                  <a:pt x="410065" y="2829"/>
                </a:lnTo>
                <a:lnTo>
                  <a:pt x="39604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91537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40"/>
                </a:moveTo>
                <a:lnTo>
                  <a:pt x="2830" y="21967"/>
                </a:lnTo>
                <a:lnTo>
                  <a:pt x="10548" y="10540"/>
                </a:lnTo>
                <a:lnTo>
                  <a:pt x="21993" y="2829"/>
                </a:lnTo>
                <a:lnTo>
                  <a:pt x="36004" y="0"/>
                </a:lnTo>
                <a:lnTo>
                  <a:pt x="396049" y="0"/>
                </a:lnTo>
                <a:lnTo>
                  <a:pt x="410065" y="2829"/>
                </a:lnTo>
                <a:lnTo>
                  <a:pt x="421509" y="10540"/>
                </a:lnTo>
                <a:lnTo>
                  <a:pt x="429225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5" y="194006"/>
                </a:lnTo>
                <a:lnTo>
                  <a:pt x="421509" y="205470"/>
                </a:lnTo>
                <a:lnTo>
                  <a:pt x="410065" y="213195"/>
                </a:lnTo>
                <a:lnTo>
                  <a:pt x="396049" y="216026"/>
                </a:lnTo>
                <a:lnTo>
                  <a:pt x="36004" y="216026"/>
                </a:lnTo>
                <a:lnTo>
                  <a:pt x="21993" y="213195"/>
                </a:lnTo>
                <a:lnTo>
                  <a:pt x="10548" y="205470"/>
                </a:lnTo>
                <a:lnTo>
                  <a:pt x="2830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37664" y="5009133"/>
            <a:ext cx="137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168395" y="4988052"/>
            <a:ext cx="527304" cy="3108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194304" y="4965192"/>
            <a:ext cx="472440" cy="3124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396113" y="0"/>
                </a:moveTo>
                <a:lnTo>
                  <a:pt x="36068" y="0"/>
                </a:lnTo>
                <a:lnTo>
                  <a:pt x="22020" y="2829"/>
                </a:lnTo>
                <a:lnTo>
                  <a:pt x="10556" y="10540"/>
                </a:lnTo>
                <a:lnTo>
                  <a:pt x="2831" y="21967"/>
                </a:lnTo>
                <a:lnTo>
                  <a:pt x="0" y="35940"/>
                </a:lnTo>
                <a:lnTo>
                  <a:pt x="0" y="179958"/>
                </a:lnTo>
                <a:lnTo>
                  <a:pt x="2831" y="194006"/>
                </a:lnTo>
                <a:lnTo>
                  <a:pt x="10556" y="205470"/>
                </a:lnTo>
                <a:lnTo>
                  <a:pt x="22020" y="213195"/>
                </a:lnTo>
                <a:lnTo>
                  <a:pt x="36068" y="216026"/>
                </a:lnTo>
                <a:lnTo>
                  <a:pt x="396113" y="216026"/>
                </a:lnTo>
                <a:lnTo>
                  <a:pt x="410086" y="213195"/>
                </a:lnTo>
                <a:lnTo>
                  <a:pt x="421513" y="205470"/>
                </a:lnTo>
                <a:lnTo>
                  <a:pt x="429224" y="194006"/>
                </a:lnTo>
                <a:lnTo>
                  <a:pt x="432054" y="179958"/>
                </a:lnTo>
                <a:lnTo>
                  <a:pt x="432054" y="35940"/>
                </a:lnTo>
                <a:lnTo>
                  <a:pt x="429224" y="21967"/>
                </a:lnTo>
                <a:lnTo>
                  <a:pt x="421513" y="10540"/>
                </a:lnTo>
                <a:lnTo>
                  <a:pt x="410086" y="2829"/>
                </a:lnTo>
                <a:lnTo>
                  <a:pt x="39611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215639" y="501319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0" y="35940"/>
                </a:moveTo>
                <a:lnTo>
                  <a:pt x="2831" y="21967"/>
                </a:lnTo>
                <a:lnTo>
                  <a:pt x="10556" y="10540"/>
                </a:lnTo>
                <a:lnTo>
                  <a:pt x="22020" y="2829"/>
                </a:lnTo>
                <a:lnTo>
                  <a:pt x="36068" y="0"/>
                </a:lnTo>
                <a:lnTo>
                  <a:pt x="396113" y="0"/>
                </a:lnTo>
                <a:lnTo>
                  <a:pt x="410086" y="2829"/>
                </a:lnTo>
                <a:lnTo>
                  <a:pt x="421513" y="10540"/>
                </a:lnTo>
                <a:lnTo>
                  <a:pt x="429224" y="21967"/>
                </a:lnTo>
                <a:lnTo>
                  <a:pt x="432054" y="35940"/>
                </a:lnTo>
                <a:lnTo>
                  <a:pt x="432054" y="179958"/>
                </a:lnTo>
                <a:lnTo>
                  <a:pt x="429224" y="194006"/>
                </a:lnTo>
                <a:lnTo>
                  <a:pt x="421513" y="205470"/>
                </a:lnTo>
                <a:lnTo>
                  <a:pt x="410086" y="213195"/>
                </a:lnTo>
                <a:lnTo>
                  <a:pt x="396113" y="216026"/>
                </a:lnTo>
                <a:lnTo>
                  <a:pt x="36068" y="216026"/>
                </a:lnTo>
                <a:lnTo>
                  <a:pt x="22020" y="213195"/>
                </a:lnTo>
                <a:lnTo>
                  <a:pt x="10556" y="205470"/>
                </a:lnTo>
                <a:lnTo>
                  <a:pt x="2831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16351" y="5009133"/>
            <a:ext cx="229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524000" y="5276089"/>
            <a:ext cx="1379220" cy="384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565148" y="5289804"/>
            <a:ext cx="1249680" cy="3124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1283588" y="0"/>
                </a:moveTo>
                <a:lnTo>
                  <a:pt x="48004" y="0"/>
                </a:lnTo>
                <a:lnTo>
                  <a:pt x="29319" y="3768"/>
                </a:lnTo>
                <a:lnTo>
                  <a:pt x="14060" y="14049"/>
                </a:lnTo>
                <a:lnTo>
                  <a:pt x="3772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72" y="258724"/>
                </a:lnTo>
                <a:lnTo>
                  <a:pt x="14060" y="273973"/>
                </a:lnTo>
                <a:lnTo>
                  <a:pt x="29319" y="284246"/>
                </a:lnTo>
                <a:lnTo>
                  <a:pt x="48004" y="288010"/>
                </a:lnTo>
                <a:lnTo>
                  <a:pt x="1283588" y="288010"/>
                </a:lnTo>
                <a:lnTo>
                  <a:pt x="1302287" y="284246"/>
                </a:lnTo>
                <a:lnTo>
                  <a:pt x="1317545" y="273973"/>
                </a:lnTo>
                <a:lnTo>
                  <a:pt x="1327826" y="258724"/>
                </a:lnTo>
                <a:lnTo>
                  <a:pt x="1331594" y="240029"/>
                </a:lnTo>
                <a:lnTo>
                  <a:pt x="1331594" y="48005"/>
                </a:lnTo>
                <a:lnTo>
                  <a:pt x="1327826" y="29307"/>
                </a:lnTo>
                <a:lnTo>
                  <a:pt x="1317545" y="14049"/>
                </a:lnTo>
                <a:lnTo>
                  <a:pt x="1302287" y="3768"/>
                </a:lnTo>
                <a:lnTo>
                  <a:pt x="128358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524001" y="5301234"/>
            <a:ext cx="1331595" cy="288290"/>
          </a:xfrm>
          <a:custGeom>
            <a:avLst/>
            <a:gdLst/>
            <a:ahLst/>
            <a:cxnLst/>
            <a:rect l="l" t="t" r="r" b="b"/>
            <a:pathLst>
              <a:path w="1331595" h="288289">
                <a:moveTo>
                  <a:pt x="0" y="48005"/>
                </a:moveTo>
                <a:lnTo>
                  <a:pt x="3772" y="29307"/>
                </a:lnTo>
                <a:lnTo>
                  <a:pt x="14060" y="14049"/>
                </a:lnTo>
                <a:lnTo>
                  <a:pt x="29319" y="3768"/>
                </a:lnTo>
                <a:lnTo>
                  <a:pt x="48004" y="0"/>
                </a:lnTo>
                <a:lnTo>
                  <a:pt x="1283588" y="0"/>
                </a:lnTo>
                <a:lnTo>
                  <a:pt x="1302287" y="3768"/>
                </a:lnTo>
                <a:lnTo>
                  <a:pt x="1317545" y="14049"/>
                </a:lnTo>
                <a:lnTo>
                  <a:pt x="1327826" y="29307"/>
                </a:lnTo>
                <a:lnTo>
                  <a:pt x="1331594" y="48005"/>
                </a:lnTo>
                <a:lnTo>
                  <a:pt x="1331594" y="240029"/>
                </a:lnTo>
                <a:lnTo>
                  <a:pt x="1327826" y="258724"/>
                </a:lnTo>
                <a:lnTo>
                  <a:pt x="1317545" y="273973"/>
                </a:lnTo>
                <a:lnTo>
                  <a:pt x="1302287" y="284246"/>
                </a:lnTo>
                <a:lnTo>
                  <a:pt x="1283588" y="288010"/>
                </a:lnTo>
                <a:lnTo>
                  <a:pt x="48004" y="288010"/>
                </a:lnTo>
                <a:lnTo>
                  <a:pt x="29319" y="284246"/>
                </a:lnTo>
                <a:lnTo>
                  <a:pt x="14060" y="273973"/>
                </a:lnTo>
                <a:lnTo>
                  <a:pt x="3772" y="258724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24000" y="5637276"/>
            <a:ext cx="512064" cy="3108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534667" y="5614416"/>
            <a:ext cx="472440" cy="3124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43" y="0"/>
                </a:moveTo>
                <a:lnTo>
                  <a:pt x="36004" y="0"/>
                </a:lnTo>
                <a:lnTo>
                  <a:pt x="21990" y="2828"/>
                </a:lnTo>
                <a:lnTo>
                  <a:pt x="10545" y="10542"/>
                </a:lnTo>
                <a:lnTo>
                  <a:pt x="2829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9" y="194025"/>
                </a:lnTo>
                <a:lnTo>
                  <a:pt x="10545" y="205470"/>
                </a:lnTo>
                <a:lnTo>
                  <a:pt x="21990" y="213185"/>
                </a:lnTo>
                <a:lnTo>
                  <a:pt x="36004" y="216014"/>
                </a:lnTo>
                <a:lnTo>
                  <a:pt x="396043" y="216014"/>
                </a:lnTo>
                <a:lnTo>
                  <a:pt x="410059" y="213185"/>
                </a:lnTo>
                <a:lnTo>
                  <a:pt x="421503" y="205470"/>
                </a:lnTo>
                <a:lnTo>
                  <a:pt x="429218" y="194025"/>
                </a:lnTo>
                <a:lnTo>
                  <a:pt x="432047" y="180009"/>
                </a:lnTo>
                <a:lnTo>
                  <a:pt x="432047" y="35991"/>
                </a:lnTo>
                <a:lnTo>
                  <a:pt x="429218" y="21983"/>
                </a:lnTo>
                <a:lnTo>
                  <a:pt x="421503" y="10542"/>
                </a:lnTo>
                <a:lnTo>
                  <a:pt x="410059" y="2828"/>
                </a:lnTo>
                <a:lnTo>
                  <a:pt x="39604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556378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9" y="21983"/>
                </a:lnTo>
                <a:lnTo>
                  <a:pt x="10545" y="10542"/>
                </a:lnTo>
                <a:lnTo>
                  <a:pt x="21990" y="2828"/>
                </a:lnTo>
                <a:lnTo>
                  <a:pt x="36004" y="0"/>
                </a:lnTo>
                <a:lnTo>
                  <a:pt x="396043" y="0"/>
                </a:lnTo>
                <a:lnTo>
                  <a:pt x="410059" y="2828"/>
                </a:lnTo>
                <a:lnTo>
                  <a:pt x="421503" y="10542"/>
                </a:lnTo>
                <a:lnTo>
                  <a:pt x="429218" y="21983"/>
                </a:lnTo>
                <a:lnTo>
                  <a:pt x="432047" y="35991"/>
                </a:lnTo>
                <a:lnTo>
                  <a:pt x="432047" y="180009"/>
                </a:lnTo>
                <a:lnTo>
                  <a:pt x="429218" y="194025"/>
                </a:lnTo>
                <a:lnTo>
                  <a:pt x="421503" y="205470"/>
                </a:lnTo>
                <a:lnTo>
                  <a:pt x="410059" y="213185"/>
                </a:lnTo>
                <a:lnTo>
                  <a:pt x="396043" y="216014"/>
                </a:lnTo>
                <a:lnTo>
                  <a:pt x="36004" y="216014"/>
                </a:lnTo>
                <a:lnTo>
                  <a:pt x="21990" y="213185"/>
                </a:lnTo>
                <a:lnTo>
                  <a:pt x="10545" y="205470"/>
                </a:lnTo>
                <a:lnTo>
                  <a:pt x="2829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524000" y="5996940"/>
            <a:ext cx="2674620" cy="5273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712976" y="5990844"/>
            <a:ext cx="2304288" cy="4953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2535466" y="0"/>
                </a:moveTo>
                <a:lnTo>
                  <a:pt x="72007" y="0"/>
                </a:lnTo>
                <a:lnTo>
                  <a:pt x="43979" y="5659"/>
                </a:lnTo>
                <a:lnTo>
                  <a:pt x="21090" y="21093"/>
                </a:lnTo>
                <a:lnTo>
                  <a:pt x="5658" y="43982"/>
                </a:lnTo>
                <a:lnTo>
                  <a:pt x="0" y="72008"/>
                </a:lnTo>
                <a:lnTo>
                  <a:pt x="0" y="360044"/>
                </a:lnTo>
                <a:lnTo>
                  <a:pt x="5658" y="388071"/>
                </a:lnTo>
                <a:lnTo>
                  <a:pt x="21090" y="410960"/>
                </a:lnTo>
                <a:lnTo>
                  <a:pt x="43979" y="426394"/>
                </a:lnTo>
                <a:lnTo>
                  <a:pt x="72007" y="432053"/>
                </a:lnTo>
                <a:lnTo>
                  <a:pt x="2535466" y="432053"/>
                </a:lnTo>
                <a:lnTo>
                  <a:pt x="2563487" y="426394"/>
                </a:lnTo>
                <a:lnTo>
                  <a:pt x="2586377" y="410960"/>
                </a:lnTo>
                <a:lnTo>
                  <a:pt x="2601813" y="388071"/>
                </a:lnTo>
                <a:lnTo>
                  <a:pt x="2607475" y="360044"/>
                </a:lnTo>
                <a:lnTo>
                  <a:pt x="2607475" y="72008"/>
                </a:lnTo>
                <a:lnTo>
                  <a:pt x="2601813" y="43982"/>
                </a:lnTo>
                <a:lnTo>
                  <a:pt x="2586377" y="21093"/>
                </a:lnTo>
                <a:lnTo>
                  <a:pt x="2563487" y="5659"/>
                </a:lnTo>
                <a:lnTo>
                  <a:pt x="253546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544282" y="6021285"/>
            <a:ext cx="2607945" cy="432434"/>
          </a:xfrm>
          <a:custGeom>
            <a:avLst/>
            <a:gdLst/>
            <a:ahLst/>
            <a:cxnLst/>
            <a:rect l="l" t="t" r="r" b="b"/>
            <a:pathLst>
              <a:path w="2607945" h="432435">
                <a:moveTo>
                  <a:pt x="0" y="72008"/>
                </a:moveTo>
                <a:lnTo>
                  <a:pt x="5658" y="43982"/>
                </a:lnTo>
                <a:lnTo>
                  <a:pt x="21090" y="21093"/>
                </a:lnTo>
                <a:lnTo>
                  <a:pt x="43979" y="5659"/>
                </a:lnTo>
                <a:lnTo>
                  <a:pt x="72007" y="0"/>
                </a:lnTo>
                <a:lnTo>
                  <a:pt x="2535466" y="0"/>
                </a:lnTo>
                <a:lnTo>
                  <a:pt x="2563487" y="5659"/>
                </a:lnTo>
                <a:lnTo>
                  <a:pt x="2586377" y="21093"/>
                </a:lnTo>
                <a:lnTo>
                  <a:pt x="2601813" y="43982"/>
                </a:lnTo>
                <a:lnTo>
                  <a:pt x="2607475" y="72008"/>
                </a:lnTo>
                <a:lnTo>
                  <a:pt x="2607475" y="360044"/>
                </a:lnTo>
                <a:lnTo>
                  <a:pt x="2601813" y="388071"/>
                </a:lnTo>
                <a:lnTo>
                  <a:pt x="2586377" y="410960"/>
                </a:lnTo>
                <a:lnTo>
                  <a:pt x="2563487" y="426394"/>
                </a:lnTo>
                <a:lnTo>
                  <a:pt x="2535466" y="432053"/>
                </a:lnTo>
                <a:lnTo>
                  <a:pt x="72007" y="432053"/>
                </a:lnTo>
                <a:lnTo>
                  <a:pt x="43979" y="426394"/>
                </a:lnTo>
                <a:lnTo>
                  <a:pt x="21090" y="410960"/>
                </a:lnTo>
                <a:lnTo>
                  <a:pt x="5658" y="388071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375916" y="5637276"/>
            <a:ext cx="527304" cy="31089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447544" y="5614416"/>
            <a:ext cx="381000" cy="3124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396062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80009"/>
                </a:lnTo>
                <a:lnTo>
                  <a:pt x="2828" y="194025"/>
                </a:lnTo>
                <a:lnTo>
                  <a:pt x="10544" y="205470"/>
                </a:lnTo>
                <a:lnTo>
                  <a:pt x="21988" y="213185"/>
                </a:lnTo>
                <a:lnTo>
                  <a:pt x="36004" y="216014"/>
                </a:lnTo>
                <a:lnTo>
                  <a:pt x="396062" y="216014"/>
                </a:lnTo>
                <a:lnTo>
                  <a:pt x="410036" y="213185"/>
                </a:lnTo>
                <a:lnTo>
                  <a:pt x="421462" y="205470"/>
                </a:lnTo>
                <a:lnTo>
                  <a:pt x="429173" y="194025"/>
                </a:lnTo>
                <a:lnTo>
                  <a:pt x="432003" y="180009"/>
                </a:lnTo>
                <a:lnTo>
                  <a:pt x="432003" y="35991"/>
                </a:lnTo>
                <a:lnTo>
                  <a:pt x="429173" y="21983"/>
                </a:lnTo>
                <a:lnTo>
                  <a:pt x="421462" y="10542"/>
                </a:lnTo>
                <a:lnTo>
                  <a:pt x="410036" y="2828"/>
                </a:lnTo>
                <a:lnTo>
                  <a:pt x="39606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423591" y="5661254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35991"/>
                </a:moveTo>
                <a:lnTo>
                  <a:pt x="2828" y="21983"/>
                </a:lnTo>
                <a:lnTo>
                  <a:pt x="10544" y="10542"/>
                </a:lnTo>
                <a:lnTo>
                  <a:pt x="21988" y="2828"/>
                </a:lnTo>
                <a:lnTo>
                  <a:pt x="36004" y="0"/>
                </a:lnTo>
                <a:lnTo>
                  <a:pt x="396062" y="0"/>
                </a:lnTo>
                <a:lnTo>
                  <a:pt x="410036" y="2828"/>
                </a:lnTo>
                <a:lnTo>
                  <a:pt x="421462" y="10542"/>
                </a:lnTo>
                <a:lnTo>
                  <a:pt x="429173" y="21983"/>
                </a:lnTo>
                <a:lnTo>
                  <a:pt x="432003" y="35991"/>
                </a:lnTo>
                <a:lnTo>
                  <a:pt x="432003" y="180009"/>
                </a:lnTo>
                <a:lnTo>
                  <a:pt x="429173" y="194025"/>
                </a:lnTo>
                <a:lnTo>
                  <a:pt x="421462" y="205470"/>
                </a:lnTo>
                <a:lnTo>
                  <a:pt x="410036" y="213185"/>
                </a:lnTo>
                <a:lnTo>
                  <a:pt x="396062" y="216014"/>
                </a:lnTo>
                <a:lnTo>
                  <a:pt x="36004" y="216014"/>
                </a:lnTo>
                <a:lnTo>
                  <a:pt x="21988" y="213185"/>
                </a:lnTo>
                <a:lnTo>
                  <a:pt x="10544" y="205470"/>
                </a:lnTo>
                <a:lnTo>
                  <a:pt x="2828" y="194025"/>
                </a:lnTo>
                <a:lnTo>
                  <a:pt x="0" y="180009"/>
                </a:lnTo>
                <a:lnTo>
                  <a:pt x="0" y="35991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56690" y="5333238"/>
            <a:ext cx="22040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ABCDscore </a:t>
            </a:r>
            <a:r>
              <a:rPr sz="12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&gt;</a:t>
            </a:r>
            <a:r>
              <a:rPr sz="1200" b="1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4?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925194" algn="l"/>
              </a:tabLst>
            </a:pP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NO	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870" marR="5080" indent="-167640"/>
            <a:r>
              <a:rPr sz="1200" b="1" spc="-10" dirty="0">
                <a:solidFill>
                  <a:srgbClr val="800000"/>
                </a:solidFill>
                <a:latin typeface="Calibri"/>
                <a:cs typeface="Calibri"/>
              </a:rPr>
              <a:t>Dimettere </a:t>
            </a:r>
            <a:r>
              <a:rPr sz="1200" b="1" dirty="0">
                <a:solidFill>
                  <a:srgbClr val="800000"/>
                </a:solidFill>
                <a:latin typeface="Calibri"/>
                <a:cs typeface="Calibri"/>
              </a:rPr>
              <a:t>a domicilio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con visita  neurologica</a:t>
            </a:r>
            <a:r>
              <a:rPr sz="12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Calibri"/>
                <a:cs typeface="Calibri"/>
              </a:rPr>
              <a:t>ambulatoriale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305556" y="5276089"/>
            <a:ext cx="252983" cy="8168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389377" y="5623560"/>
            <a:ext cx="85343" cy="853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144018" y="648042"/>
                </a:moveTo>
                <a:lnTo>
                  <a:pt x="0" y="648042"/>
                </a:lnTo>
                <a:lnTo>
                  <a:pt x="72009" y="720051"/>
                </a:lnTo>
                <a:lnTo>
                  <a:pt x="144018" y="648042"/>
                </a:lnTo>
                <a:close/>
              </a:path>
              <a:path w="144144" h="720089">
                <a:moveTo>
                  <a:pt x="108077" y="0"/>
                </a:moveTo>
                <a:lnTo>
                  <a:pt x="36068" y="0"/>
                </a:lnTo>
                <a:lnTo>
                  <a:pt x="36068" y="648042"/>
                </a:lnTo>
                <a:lnTo>
                  <a:pt x="108077" y="648042"/>
                </a:lnTo>
                <a:lnTo>
                  <a:pt x="108077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359658" y="5301234"/>
            <a:ext cx="144145" cy="720090"/>
          </a:xfrm>
          <a:custGeom>
            <a:avLst/>
            <a:gdLst/>
            <a:ahLst/>
            <a:cxnLst/>
            <a:rect l="l" t="t" r="r" b="b"/>
            <a:pathLst>
              <a:path w="144144" h="720089">
                <a:moveTo>
                  <a:pt x="0" y="648042"/>
                </a:moveTo>
                <a:lnTo>
                  <a:pt x="36068" y="648042"/>
                </a:lnTo>
                <a:lnTo>
                  <a:pt x="36068" y="0"/>
                </a:lnTo>
                <a:lnTo>
                  <a:pt x="108077" y="0"/>
                </a:lnTo>
                <a:lnTo>
                  <a:pt x="108077" y="648042"/>
                </a:lnTo>
                <a:lnTo>
                  <a:pt x="144018" y="648042"/>
                </a:lnTo>
                <a:lnTo>
                  <a:pt x="72009" y="720051"/>
                </a:lnTo>
                <a:lnTo>
                  <a:pt x="0" y="648042"/>
                </a:lnTo>
                <a:close/>
              </a:path>
            </a:pathLst>
          </a:custGeom>
          <a:ln w="9525">
            <a:solidFill>
              <a:srgbClr val="289FB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732533" y="2253995"/>
            <a:ext cx="2441447" cy="35905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913633" y="4002024"/>
            <a:ext cx="85343" cy="853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783636" y="2276856"/>
            <a:ext cx="2346960" cy="3495675"/>
          </a:xfrm>
          <a:custGeom>
            <a:avLst/>
            <a:gdLst/>
            <a:ahLst/>
            <a:cxnLst/>
            <a:rect l="l" t="t" r="r" b="b"/>
            <a:pathLst>
              <a:path w="2346960" h="3495675">
                <a:moveTo>
                  <a:pt x="0" y="3495535"/>
                </a:moveTo>
                <a:lnTo>
                  <a:pt x="39623" y="3457646"/>
                </a:lnTo>
                <a:lnTo>
                  <a:pt x="80195" y="3420569"/>
                </a:lnTo>
                <a:lnTo>
                  <a:pt x="120305" y="3383083"/>
                </a:lnTo>
                <a:lnTo>
                  <a:pt x="158543" y="3343967"/>
                </a:lnTo>
                <a:lnTo>
                  <a:pt x="193497" y="3302000"/>
                </a:lnTo>
                <a:lnTo>
                  <a:pt x="217402" y="3269672"/>
                </a:lnTo>
                <a:lnTo>
                  <a:pt x="228342" y="3255311"/>
                </a:lnTo>
                <a:lnTo>
                  <a:pt x="240020" y="3243117"/>
                </a:lnTo>
                <a:lnTo>
                  <a:pt x="266141" y="3217291"/>
                </a:lnTo>
                <a:lnTo>
                  <a:pt x="271876" y="3205051"/>
                </a:lnTo>
                <a:lnTo>
                  <a:pt x="290271" y="3168904"/>
                </a:lnTo>
                <a:lnTo>
                  <a:pt x="353611" y="3116532"/>
                </a:lnTo>
                <a:lnTo>
                  <a:pt x="400142" y="3090164"/>
                </a:lnTo>
                <a:lnTo>
                  <a:pt x="423202" y="3080041"/>
                </a:lnTo>
                <a:lnTo>
                  <a:pt x="456535" y="3063964"/>
                </a:lnTo>
                <a:lnTo>
                  <a:pt x="507949" y="3035935"/>
                </a:lnTo>
                <a:lnTo>
                  <a:pt x="520420" y="3027384"/>
                </a:lnTo>
                <a:lnTo>
                  <a:pt x="532095" y="3017631"/>
                </a:lnTo>
                <a:lnTo>
                  <a:pt x="543792" y="3007949"/>
                </a:lnTo>
                <a:lnTo>
                  <a:pt x="556336" y="2999613"/>
                </a:lnTo>
                <a:lnTo>
                  <a:pt x="577072" y="2989562"/>
                </a:lnTo>
                <a:lnTo>
                  <a:pt x="598404" y="2980832"/>
                </a:lnTo>
                <a:lnTo>
                  <a:pt x="619879" y="2972413"/>
                </a:lnTo>
                <a:lnTo>
                  <a:pt x="641045" y="2963291"/>
                </a:lnTo>
                <a:lnTo>
                  <a:pt x="665220" y="2951194"/>
                </a:lnTo>
                <a:lnTo>
                  <a:pt x="689098" y="2938430"/>
                </a:lnTo>
                <a:lnTo>
                  <a:pt x="713143" y="2926000"/>
                </a:lnTo>
                <a:lnTo>
                  <a:pt x="737819" y="2914904"/>
                </a:lnTo>
                <a:lnTo>
                  <a:pt x="777423" y="2899197"/>
                </a:lnTo>
                <a:lnTo>
                  <a:pt x="818908" y="2882026"/>
                </a:lnTo>
                <a:lnTo>
                  <a:pt x="859155" y="2863165"/>
                </a:lnTo>
                <a:lnTo>
                  <a:pt x="895045" y="2842387"/>
                </a:lnTo>
                <a:lnTo>
                  <a:pt x="1040206" y="2745613"/>
                </a:lnTo>
                <a:lnTo>
                  <a:pt x="1064270" y="2729114"/>
                </a:lnTo>
                <a:lnTo>
                  <a:pt x="1075274" y="2722022"/>
                </a:lnTo>
                <a:lnTo>
                  <a:pt x="1086872" y="2717645"/>
                </a:lnTo>
                <a:lnTo>
                  <a:pt x="1112723" y="2709291"/>
                </a:lnTo>
                <a:lnTo>
                  <a:pt x="1140480" y="2688752"/>
                </a:lnTo>
                <a:lnTo>
                  <a:pt x="1195947" y="2647676"/>
                </a:lnTo>
                <a:lnTo>
                  <a:pt x="1257913" y="2588209"/>
                </a:lnTo>
                <a:lnTo>
                  <a:pt x="1298619" y="2546646"/>
                </a:lnTo>
                <a:lnTo>
                  <a:pt x="1336709" y="2522037"/>
                </a:lnTo>
                <a:lnTo>
                  <a:pt x="1342355" y="2515520"/>
                </a:lnTo>
                <a:lnTo>
                  <a:pt x="1348119" y="2509146"/>
                </a:lnTo>
                <a:lnTo>
                  <a:pt x="1409220" y="2476769"/>
                </a:lnTo>
                <a:lnTo>
                  <a:pt x="1463497" y="2455291"/>
                </a:lnTo>
                <a:lnTo>
                  <a:pt x="1508806" y="2446004"/>
                </a:lnTo>
                <a:lnTo>
                  <a:pt x="1523949" y="2443226"/>
                </a:lnTo>
                <a:lnTo>
                  <a:pt x="1532874" y="2436866"/>
                </a:lnTo>
                <a:lnTo>
                  <a:pt x="1541633" y="2430256"/>
                </a:lnTo>
                <a:lnTo>
                  <a:pt x="1550631" y="2424098"/>
                </a:lnTo>
                <a:lnTo>
                  <a:pt x="1560271" y="2419096"/>
                </a:lnTo>
                <a:lnTo>
                  <a:pt x="1612637" y="2398910"/>
                </a:lnTo>
                <a:lnTo>
                  <a:pt x="1642370" y="2390044"/>
                </a:lnTo>
                <a:lnTo>
                  <a:pt x="1661641" y="2385226"/>
                </a:lnTo>
                <a:lnTo>
                  <a:pt x="1682626" y="2377183"/>
                </a:lnTo>
                <a:lnTo>
                  <a:pt x="1717497" y="2358644"/>
                </a:lnTo>
                <a:lnTo>
                  <a:pt x="1726655" y="2352639"/>
                </a:lnTo>
                <a:lnTo>
                  <a:pt x="1735420" y="2346039"/>
                </a:lnTo>
                <a:lnTo>
                  <a:pt x="1744304" y="2339677"/>
                </a:lnTo>
                <a:lnTo>
                  <a:pt x="1798793" y="2318464"/>
                </a:lnTo>
                <a:lnTo>
                  <a:pt x="1826336" y="2310257"/>
                </a:lnTo>
                <a:lnTo>
                  <a:pt x="1874132" y="2273015"/>
                </a:lnTo>
                <a:lnTo>
                  <a:pt x="1897966" y="2252934"/>
                </a:lnTo>
                <a:lnTo>
                  <a:pt x="1911210" y="2243002"/>
                </a:lnTo>
                <a:lnTo>
                  <a:pt x="1927241" y="2236210"/>
                </a:lnTo>
                <a:lnTo>
                  <a:pt x="1959432" y="2225548"/>
                </a:lnTo>
                <a:lnTo>
                  <a:pt x="1978799" y="2208270"/>
                </a:lnTo>
                <a:lnTo>
                  <a:pt x="2017582" y="2173809"/>
                </a:lnTo>
                <a:lnTo>
                  <a:pt x="2080336" y="2056257"/>
                </a:lnTo>
                <a:lnTo>
                  <a:pt x="2086241" y="2032015"/>
                </a:lnTo>
                <a:lnTo>
                  <a:pt x="2089265" y="2019913"/>
                </a:lnTo>
                <a:lnTo>
                  <a:pt x="2092528" y="2007870"/>
                </a:lnTo>
                <a:lnTo>
                  <a:pt x="2095538" y="1998765"/>
                </a:lnTo>
                <a:lnTo>
                  <a:pt x="2098989" y="1989804"/>
                </a:lnTo>
                <a:lnTo>
                  <a:pt x="2102225" y="1980795"/>
                </a:lnTo>
                <a:lnTo>
                  <a:pt x="2113192" y="1919853"/>
                </a:lnTo>
                <a:lnTo>
                  <a:pt x="2120218" y="1871726"/>
                </a:lnTo>
                <a:lnTo>
                  <a:pt x="2126087" y="1825482"/>
                </a:lnTo>
                <a:lnTo>
                  <a:pt x="2131216" y="1779439"/>
                </a:lnTo>
                <a:lnTo>
                  <a:pt x="2136019" y="1731914"/>
                </a:lnTo>
                <a:lnTo>
                  <a:pt x="2140915" y="1681226"/>
                </a:lnTo>
                <a:lnTo>
                  <a:pt x="2147233" y="1614741"/>
                </a:lnTo>
                <a:lnTo>
                  <a:pt x="2152980" y="1548257"/>
                </a:lnTo>
                <a:lnTo>
                  <a:pt x="2155901" y="1502880"/>
                </a:lnTo>
                <a:lnTo>
                  <a:pt x="2158345" y="1457467"/>
                </a:lnTo>
                <a:lnTo>
                  <a:pt x="2161124" y="1412079"/>
                </a:lnTo>
                <a:lnTo>
                  <a:pt x="2165045" y="1366774"/>
                </a:lnTo>
                <a:lnTo>
                  <a:pt x="2167269" y="1354552"/>
                </a:lnTo>
                <a:lnTo>
                  <a:pt x="2170649" y="1342532"/>
                </a:lnTo>
                <a:lnTo>
                  <a:pt x="2174242" y="1330537"/>
                </a:lnTo>
                <a:lnTo>
                  <a:pt x="2177110" y="1318387"/>
                </a:lnTo>
                <a:lnTo>
                  <a:pt x="2184249" y="1271404"/>
                </a:lnTo>
                <a:lnTo>
                  <a:pt x="2190222" y="1226947"/>
                </a:lnTo>
                <a:lnTo>
                  <a:pt x="2198720" y="1182870"/>
                </a:lnTo>
                <a:lnTo>
                  <a:pt x="2213432" y="1137031"/>
                </a:lnTo>
                <a:lnTo>
                  <a:pt x="2217845" y="1129883"/>
                </a:lnTo>
                <a:lnTo>
                  <a:pt x="2224068" y="1123950"/>
                </a:lnTo>
                <a:lnTo>
                  <a:pt x="2231005" y="1118492"/>
                </a:lnTo>
                <a:lnTo>
                  <a:pt x="2237562" y="1112774"/>
                </a:lnTo>
                <a:lnTo>
                  <a:pt x="2243051" y="1068583"/>
                </a:lnTo>
                <a:lnTo>
                  <a:pt x="2246997" y="1036777"/>
                </a:lnTo>
                <a:lnTo>
                  <a:pt x="2250050" y="1013182"/>
                </a:lnTo>
                <a:lnTo>
                  <a:pt x="2256071" y="973937"/>
                </a:lnTo>
                <a:lnTo>
                  <a:pt x="2266306" y="917465"/>
                </a:lnTo>
                <a:lnTo>
                  <a:pt x="2274627" y="872338"/>
                </a:lnTo>
                <a:lnTo>
                  <a:pt x="2285949" y="810387"/>
                </a:lnTo>
                <a:lnTo>
                  <a:pt x="2292507" y="777017"/>
                </a:lnTo>
                <a:lnTo>
                  <a:pt x="2299268" y="744124"/>
                </a:lnTo>
                <a:lnTo>
                  <a:pt x="2305433" y="711088"/>
                </a:lnTo>
                <a:lnTo>
                  <a:pt x="2314136" y="635862"/>
                </a:lnTo>
                <a:lnTo>
                  <a:pt x="2318917" y="576834"/>
                </a:lnTo>
                <a:lnTo>
                  <a:pt x="2323938" y="509508"/>
                </a:lnTo>
                <a:lnTo>
                  <a:pt x="2328588" y="443187"/>
                </a:lnTo>
                <a:lnTo>
                  <a:pt x="2332257" y="387175"/>
                </a:lnTo>
                <a:lnTo>
                  <a:pt x="2338491" y="246673"/>
                </a:lnTo>
                <a:lnTo>
                  <a:pt x="2342432" y="131572"/>
                </a:lnTo>
                <a:lnTo>
                  <a:pt x="2345373" y="38377"/>
                </a:lnTo>
                <a:lnTo>
                  <a:pt x="2346528" y="0"/>
                </a:lnTo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0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1347</Words>
  <Application>Microsoft Macintosh PowerPoint</Application>
  <PresentationFormat>Personalizzato</PresentationFormat>
  <Paragraphs>314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1_Brezza</vt:lpstr>
      <vt:lpstr>Office Theme</vt:lpstr>
      <vt:lpstr>Vertigini</vt:lpstr>
      <vt:lpstr>Diapositiva 2</vt:lpstr>
      <vt:lpstr>una illusione di movimento di sé o dell’ambiente, un senso di rotazione, o uno spostamento laterale.</vt:lpstr>
      <vt:lpstr>ESCLUDI PSEUDOVERTIGINE</vt:lpstr>
      <vt:lpstr>Associate symptoms Timing  Triggers</vt:lpstr>
      <vt:lpstr>Per vertigine si intende una illusione di movimento di sé o dell’ambiente, un senso di rotazione, o uno spostamento laterale.</vt:lpstr>
      <vt:lpstr>Vertigine in atto? NO</vt:lpstr>
      <vt:lpstr>Diapositiva 8</vt:lpstr>
      <vt:lpstr>Per vertigine si intende una illusione di movimento di sé o dell’ambiente, un senso di rotazione, o uno spostamento laterale.</vt:lpstr>
      <vt:lpstr>Per vertigine si intende una illusione di movimento di sé o dell’ambiente, un senso di rotazione, o uno spostamento laterale.</vt:lpstr>
      <vt:lpstr>Diapositiva 11</vt:lpstr>
      <vt:lpstr>La HINTS è una valutazione oculomotoria fatta al letto del paziente in corso di</vt:lpstr>
      <vt:lpstr>Diapositiva 13</vt:lpstr>
      <vt:lpstr>3) Skew test. L'esaminatore copre alternativamente gli occhi del paziente: la comparsa di  una saccade di re-fissazione immediatamente dopo la scopertura di ciascun occhio,  determinante un disallineamento sul piano verticale, è indicatore di vertigine di origine  centrale.</vt:lpstr>
      <vt:lpstr>HINTS plus</vt:lpstr>
      <vt:lpstr>Diapositiva 16</vt:lpstr>
      <vt:lpstr>Diapositiva 17</vt:lpstr>
      <vt:lpstr>Per vertigine si intende una illusione di movimento di sé o dell’ambiente, un senso di rotazione, o uno spostamento laterale.</vt:lpstr>
      <vt:lpstr>Diapositiva 19</vt:lpstr>
      <vt:lpstr>Per vertigine si intende una illusione di movimento di sé o dell’ambiente, un senso di rotazione, o uno spostamento laterale.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Cefalee</dc:title>
  <dc:creator>Andrea Zini</dc:creator>
  <cp:lastModifiedBy>g.angelopulos</cp:lastModifiedBy>
  <cp:revision>3</cp:revision>
  <dcterms:created xsi:type="dcterms:W3CDTF">2019-03-21T23:59:58Z</dcterms:created>
  <dcterms:modified xsi:type="dcterms:W3CDTF">2021-05-31T08:43:42Z</dcterms:modified>
</cp:coreProperties>
</file>